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90" r:id="rId2"/>
    <p:sldMasterId id="2147483691" r:id="rId3"/>
  </p:sldMasterIdLst>
  <p:notesMasterIdLst>
    <p:notesMasterId r:id="rId44"/>
  </p:notesMasterIdLst>
  <p:sldIdLst>
    <p:sldId id="340" r:id="rId4"/>
    <p:sldId id="341" r:id="rId5"/>
    <p:sldId id="296" r:id="rId6"/>
    <p:sldId id="308" r:id="rId7"/>
    <p:sldId id="309" r:id="rId8"/>
    <p:sldId id="310" r:id="rId9"/>
    <p:sldId id="311" r:id="rId10"/>
    <p:sldId id="312" r:id="rId11"/>
    <p:sldId id="299" r:id="rId12"/>
    <p:sldId id="300" r:id="rId13"/>
    <p:sldId id="302" r:id="rId14"/>
    <p:sldId id="306" r:id="rId15"/>
    <p:sldId id="305" r:id="rId16"/>
    <p:sldId id="303" r:id="rId17"/>
    <p:sldId id="304" r:id="rId18"/>
    <p:sldId id="313" r:id="rId19"/>
    <p:sldId id="315" r:id="rId20"/>
    <p:sldId id="316" r:id="rId21"/>
    <p:sldId id="339" r:id="rId22"/>
    <p:sldId id="317" r:id="rId23"/>
    <p:sldId id="318" r:id="rId24"/>
    <p:sldId id="319" r:id="rId25"/>
    <p:sldId id="320" r:id="rId26"/>
    <p:sldId id="321" r:id="rId27"/>
    <p:sldId id="322" r:id="rId28"/>
    <p:sldId id="323" r:id="rId29"/>
    <p:sldId id="324" r:id="rId30"/>
    <p:sldId id="338" r:id="rId31"/>
    <p:sldId id="325" r:id="rId32"/>
    <p:sldId id="326" r:id="rId33"/>
    <p:sldId id="329" r:id="rId34"/>
    <p:sldId id="330" r:id="rId35"/>
    <p:sldId id="331" r:id="rId36"/>
    <p:sldId id="332" r:id="rId37"/>
    <p:sldId id="333" r:id="rId38"/>
    <p:sldId id="334" r:id="rId39"/>
    <p:sldId id="335" r:id="rId40"/>
    <p:sldId id="336" r:id="rId41"/>
    <p:sldId id="337" r:id="rId42"/>
    <p:sldId id="274"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D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62" autoAdjust="0"/>
    <p:restoredTop sz="95320" autoAdjust="0"/>
  </p:normalViewPr>
  <p:slideViewPr>
    <p:cSldViewPr snapToGrid="0">
      <p:cViewPr varScale="1">
        <p:scale>
          <a:sx n="69" d="100"/>
          <a:sy n="69" d="100"/>
        </p:scale>
        <p:origin x="1192" y="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70AFF3-6C96-446A-B86C-E53B4CF764C6}" type="doc">
      <dgm:prSet loTypeId="urn:microsoft.com/office/officeart/2005/8/layout/radial5" loCatId="cycle" qsTypeId="urn:microsoft.com/office/officeart/2005/8/quickstyle/3d1" qsCatId="3D" csTypeId="urn:microsoft.com/office/officeart/2005/8/colors/colorful5" csCatId="colorful" phldr="1"/>
      <dgm:spPr/>
      <dgm:t>
        <a:bodyPr/>
        <a:lstStyle/>
        <a:p>
          <a:endParaRPr lang="zh-CN" altLang="en-US"/>
        </a:p>
      </dgm:t>
    </dgm:pt>
    <dgm:pt modelId="{B70CE375-8931-4171-8AA2-B2D17EB3858F}">
      <dgm:prSet phldrT="[文本]" custT="1"/>
      <dgm:spPr/>
      <dgm:t>
        <a:bodyPr/>
        <a:lstStyle/>
        <a:p>
          <a:pPr>
            <a:spcAft>
              <a:spcPts val="0"/>
            </a:spcAft>
          </a:pPr>
          <a:r>
            <a:rPr lang="zh-CN" altLang="en-US" sz="2400" b="1" i="0" dirty="0" smtClean="0">
              <a:latin typeface="Times New Roman" panose="02020603050405020304" pitchFamily="18" charset="0"/>
              <a:ea typeface="楷体" panose="02010609060101010101" pitchFamily="49" charset="-122"/>
              <a:cs typeface="Times New Roman" panose="02020603050405020304" pitchFamily="18" charset="0"/>
            </a:rPr>
            <a:t>广告</a:t>
          </a:r>
          <a:endParaRPr lang="en-US" altLang="zh-CN" sz="2400" b="1" i="0" dirty="0" smtClean="0">
            <a:latin typeface="Times New Roman" panose="02020603050405020304" pitchFamily="18" charset="0"/>
            <a:ea typeface="楷体" panose="02010609060101010101" pitchFamily="49" charset="-122"/>
            <a:cs typeface="Times New Roman" panose="02020603050405020304" pitchFamily="18" charset="0"/>
          </a:endParaRPr>
        </a:p>
        <a:p>
          <a:pPr>
            <a:spcAft>
              <a:spcPts val="0"/>
            </a:spcAft>
          </a:pPr>
          <a:r>
            <a:rPr lang="zh-CN" altLang="en-US" sz="2400" b="1" i="0" dirty="0" smtClean="0">
              <a:latin typeface="Times New Roman" panose="02020603050405020304" pitchFamily="18" charset="0"/>
              <a:ea typeface="楷体" panose="02010609060101010101" pitchFamily="49" charset="-122"/>
              <a:cs typeface="Times New Roman" panose="02020603050405020304" pitchFamily="18" charset="0"/>
            </a:rPr>
            <a:t>引擎</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dgm:t>
    </dgm:pt>
    <dgm:pt modelId="{1F5FB04B-17FB-4747-AE86-A2A32F64E81C}" type="parTrans" cxnId="{DE5200B4-80AA-44D9-BA67-41AFF0A76074}">
      <dgm:prSet/>
      <dgm:spPr/>
      <dgm:t>
        <a:bodyPr/>
        <a:lstStyle/>
        <a:p>
          <a:endParaRPr lang="zh-CN" altLang="en-US"/>
        </a:p>
      </dgm:t>
    </dgm:pt>
    <dgm:pt modelId="{3D46ED01-D248-4251-87F3-BC49A4545C7B}" type="sibTrans" cxnId="{DE5200B4-80AA-44D9-BA67-41AFF0A76074}">
      <dgm:prSet/>
      <dgm:spPr/>
      <dgm:t>
        <a:bodyPr/>
        <a:lstStyle/>
        <a:p>
          <a:endParaRPr lang="zh-CN" altLang="en-US"/>
        </a:p>
      </dgm:t>
    </dgm:pt>
    <dgm:pt modelId="{A0BA70CE-334A-4785-8C00-6676412478C6}">
      <dgm:prSet phldrT="[文本]" custT="1"/>
      <dgm:spPr/>
      <dgm:t>
        <a:bodyPr lIns="0" rIns="0"/>
        <a:lstStyle/>
        <a:p>
          <a:r>
            <a:rPr lang="zh-CN" altLang="en-US" sz="2400" b="1" i="0" dirty="0" smtClean="0">
              <a:latin typeface="楷体" panose="02010609060101010101" pitchFamily="49" charset="-122"/>
              <a:ea typeface="楷体" panose="02010609060101010101" pitchFamily="49" charset="-122"/>
            </a:rPr>
            <a:t>知识库</a:t>
          </a:r>
          <a:endParaRPr lang="zh-CN" altLang="en-US" sz="3200" b="1" dirty="0">
            <a:latin typeface="楷体" panose="02010609060101010101" pitchFamily="49" charset="-122"/>
            <a:ea typeface="楷体" panose="02010609060101010101" pitchFamily="49" charset="-122"/>
            <a:cs typeface="Times New Roman" panose="02020603050405020304" pitchFamily="18" charset="0"/>
          </a:endParaRPr>
        </a:p>
      </dgm:t>
    </dgm:pt>
    <dgm:pt modelId="{FDA11829-EED8-4930-9976-5414898469CF}" type="parTrans" cxnId="{46E3749F-0960-4800-AF3D-829303622951}">
      <dgm:prSet/>
      <dgm:spPr/>
      <dgm:t>
        <a:bodyPr/>
        <a:lstStyle/>
        <a:p>
          <a:endParaRPr lang="zh-CN" altLang="en-US"/>
        </a:p>
      </dgm:t>
    </dgm:pt>
    <dgm:pt modelId="{87639F1D-E4A2-45F2-B789-3CEED90317FA}" type="sibTrans" cxnId="{46E3749F-0960-4800-AF3D-829303622951}">
      <dgm:prSet/>
      <dgm:spPr/>
      <dgm:t>
        <a:bodyPr/>
        <a:lstStyle/>
        <a:p>
          <a:endParaRPr lang="zh-CN" altLang="en-US"/>
        </a:p>
      </dgm:t>
    </dgm:pt>
    <dgm:pt modelId="{33921D69-C63A-44AE-86B2-5434E7179D20}">
      <dgm:prSet phldrT="[文本]" custT="1"/>
      <dgm:spPr/>
      <dgm:t>
        <a:bodyPr/>
        <a:lstStyle/>
        <a:p>
          <a:r>
            <a:rPr lang="zh-CN" altLang="en-US" sz="2400" b="1" i="0" dirty="0" smtClean="0">
              <a:latin typeface="楷体" panose="02010609060101010101" pitchFamily="49" charset="-122"/>
              <a:ea typeface="楷体" panose="02010609060101010101" pitchFamily="49" charset="-122"/>
            </a:rPr>
            <a:t>你在浏览什么</a:t>
          </a:r>
          <a:r>
            <a:rPr lang="en-AU" altLang="zh-CN" sz="1900" dirty="0" smtClean="0"/>
            <a:t>?</a:t>
          </a:r>
          <a:endParaRPr lang="zh-CN" altLang="en-US" sz="1900" dirty="0"/>
        </a:p>
      </dgm:t>
    </dgm:pt>
    <dgm:pt modelId="{08AC9FF7-3214-4755-AA8F-E976C7AE1E66}" type="parTrans" cxnId="{333E2410-8B6D-4239-B2DC-8A6A2C5C0401}">
      <dgm:prSet/>
      <dgm:spPr/>
      <dgm:t>
        <a:bodyPr/>
        <a:lstStyle/>
        <a:p>
          <a:endParaRPr lang="zh-CN" altLang="en-US"/>
        </a:p>
      </dgm:t>
    </dgm:pt>
    <dgm:pt modelId="{60AC899A-D6D9-4943-BA8E-E6E24E3E7B05}" type="sibTrans" cxnId="{333E2410-8B6D-4239-B2DC-8A6A2C5C0401}">
      <dgm:prSet/>
      <dgm:spPr/>
      <dgm:t>
        <a:bodyPr/>
        <a:lstStyle/>
        <a:p>
          <a:endParaRPr lang="zh-CN" altLang="en-US"/>
        </a:p>
      </dgm:t>
    </dgm:pt>
    <dgm:pt modelId="{5FF0DED5-4A59-4DA3-829A-D4D0DDF03708}">
      <dgm:prSet phldrT="[文本]" custT="1"/>
      <dgm:spPr/>
      <dgm:t>
        <a:bodyPr/>
        <a:lstStyle/>
        <a:p>
          <a:r>
            <a:rPr lang="zh-CN" altLang="en-US" sz="2400" b="1" i="0" dirty="0" smtClean="0">
              <a:latin typeface="楷体" panose="02010609060101010101" pitchFamily="49" charset="-122"/>
              <a:ea typeface="楷体" panose="02010609060101010101" pitchFamily="49" charset="-122"/>
            </a:rPr>
            <a:t>你是谁</a:t>
          </a:r>
          <a:r>
            <a:rPr lang="en-AU" altLang="zh-CN" sz="2000" b="1" dirty="0" smtClean="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dgm:t>
    </dgm:pt>
    <dgm:pt modelId="{C565DDBD-7ADF-400B-9F53-804DA2F46E46}" type="parTrans" cxnId="{AA7D200B-67A6-4D11-B0D0-0845033A5D22}">
      <dgm:prSet/>
      <dgm:spPr/>
      <dgm:t>
        <a:bodyPr/>
        <a:lstStyle/>
        <a:p>
          <a:endParaRPr lang="zh-CN" altLang="en-US"/>
        </a:p>
      </dgm:t>
    </dgm:pt>
    <dgm:pt modelId="{0FBAF024-AA0B-417F-B199-6FF1975F3D5A}" type="sibTrans" cxnId="{AA7D200B-67A6-4D11-B0D0-0845033A5D22}">
      <dgm:prSet/>
      <dgm:spPr/>
      <dgm:t>
        <a:bodyPr/>
        <a:lstStyle/>
        <a:p>
          <a:endParaRPr lang="zh-CN" altLang="en-US"/>
        </a:p>
      </dgm:t>
    </dgm:pt>
    <dgm:pt modelId="{3D830F93-9C00-4562-B6E3-E7EF4B1CDDBA}">
      <dgm:prSet phldrT="[文本]" custT="1"/>
      <dgm:spPr/>
      <dgm:t>
        <a:bodyPr/>
        <a:lstStyle/>
        <a:p>
          <a:pPr>
            <a:spcAft>
              <a:spcPts val="0"/>
            </a:spcAft>
          </a:pPr>
          <a:r>
            <a:rPr lang="zh-CN" altLang="en-US" sz="2400" b="1" i="0" dirty="0" smtClean="0">
              <a:latin typeface="楷体" panose="02010609060101010101" pitchFamily="49" charset="-122"/>
              <a:ea typeface="楷体" panose="02010609060101010101" pitchFamily="49" charset="-122"/>
            </a:rPr>
            <a:t>以前的记录</a:t>
          </a:r>
          <a:endParaRPr lang="zh-CN" altLang="en-US" sz="1800" b="1" dirty="0">
            <a:latin typeface="楷体" panose="02010609060101010101" pitchFamily="49" charset="-122"/>
            <a:ea typeface="楷体" panose="02010609060101010101" pitchFamily="49" charset="-122"/>
          </a:endParaRPr>
        </a:p>
      </dgm:t>
    </dgm:pt>
    <dgm:pt modelId="{4D76E311-3A94-495F-8760-448DD325CC38}" type="sibTrans" cxnId="{E045D638-7386-406B-A830-AB056E351374}">
      <dgm:prSet/>
      <dgm:spPr/>
      <dgm:t>
        <a:bodyPr/>
        <a:lstStyle/>
        <a:p>
          <a:endParaRPr lang="zh-CN" altLang="en-US"/>
        </a:p>
      </dgm:t>
    </dgm:pt>
    <dgm:pt modelId="{0B3BF20A-9384-4515-A345-00BE30DABFE7}" type="parTrans" cxnId="{E045D638-7386-406B-A830-AB056E351374}">
      <dgm:prSet/>
      <dgm:spPr/>
      <dgm:t>
        <a:bodyPr/>
        <a:lstStyle/>
        <a:p>
          <a:endParaRPr lang="zh-CN" altLang="en-US"/>
        </a:p>
      </dgm:t>
    </dgm:pt>
    <dgm:pt modelId="{47E17581-FD5D-4F8C-BFC0-89F1A94385A7}">
      <dgm:prSet phldrT="[文本]" custT="1"/>
      <dgm:spPr/>
      <dgm:t>
        <a:bodyPr/>
        <a:lstStyle/>
        <a:p>
          <a:r>
            <a:rPr lang="zh-CN" altLang="en-US" sz="2400" b="1" i="0" dirty="0" smtClean="0">
              <a:latin typeface="楷体" panose="02010609060101010101" pitchFamily="49" charset="-122"/>
              <a:ea typeface="楷体" panose="02010609060101010101" pitchFamily="49" charset="-122"/>
            </a:rPr>
            <a:t>你在哪里</a:t>
          </a:r>
          <a:r>
            <a:rPr lang="en-AU" altLang="zh-CN"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dgm:t>
    </dgm:pt>
    <dgm:pt modelId="{EDC5CF9F-950A-4B80-B038-7E09EDD5AE49}" type="sibTrans" cxnId="{BB229C68-5FCC-40DD-B02D-17CE13D16E81}">
      <dgm:prSet/>
      <dgm:spPr/>
      <dgm:t>
        <a:bodyPr/>
        <a:lstStyle/>
        <a:p>
          <a:endParaRPr lang="zh-CN" altLang="en-US"/>
        </a:p>
      </dgm:t>
    </dgm:pt>
    <dgm:pt modelId="{F88A81BE-369F-4B33-BF5C-697E57E90728}" type="parTrans" cxnId="{BB229C68-5FCC-40DD-B02D-17CE13D16E81}">
      <dgm:prSet/>
      <dgm:spPr/>
      <dgm:t>
        <a:bodyPr/>
        <a:lstStyle/>
        <a:p>
          <a:endParaRPr lang="zh-CN" altLang="en-US"/>
        </a:p>
      </dgm:t>
    </dgm:pt>
    <dgm:pt modelId="{DB8A8A9D-2790-4051-A539-390A7304E35B}" type="pres">
      <dgm:prSet presAssocID="{8B70AFF3-6C96-446A-B86C-E53B4CF764C6}" presName="Name0" presStyleCnt="0">
        <dgm:presLayoutVars>
          <dgm:chMax val="1"/>
          <dgm:dir/>
          <dgm:animLvl val="ctr"/>
          <dgm:resizeHandles val="exact"/>
        </dgm:presLayoutVars>
      </dgm:prSet>
      <dgm:spPr/>
      <dgm:t>
        <a:bodyPr/>
        <a:lstStyle/>
        <a:p>
          <a:endParaRPr lang="zh-CN" altLang="en-US"/>
        </a:p>
      </dgm:t>
    </dgm:pt>
    <dgm:pt modelId="{1C9658A3-BF0B-42C1-ACE8-720FDD815AB6}" type="pres">
      <dgm:prSet presAssocID="{B70CE375-8931-4171-8AA2-B2D17EB3858F}" presName="centerShape" presStyleLbl="node0" presStyleIdx="0" presStyleCnt="1"/>
      <dgm:spPr/>
      <dgm:t>
        <a:bodyPr/>
        <a:lstStyle/>
        <a:p>
          <a:endParaRPr lang="zh-CN" altLang="en-US"/>
        </a:p>
      </dgm:t>
    </dgm:pt>
    <dgm:pt modelId="{B7C686AD-29F4-4A09-8275-0B1341336088}" type="pres">
      <dgm:prSet presAssocID="{FDA11829-EED8-4930-9976-5414898469CF}" presName="parTrans" presStyleLbl="sibTrans2D1" presStyleIdx="0" presStyleCnt="5"/>
      <dgm:spPr/>
      <dgm:t>
        <a:bodyPr/>
        <a:lstStyle/>
        <a:p>
          <a:endParaRPr lang="zh-CN" altLang="en-US"/>
        </a:p>
      </dgm:t>
    </dgm:pt>
    <dgm:pt modelId="{76F3FFE9-93BC-44E9-B072-643D56F7B3ED}" type="pres">
      <dgm:prSet presAssocID="{FDA11829-EED8-4930-9976-5414898469CF}" presName="connectorText" presStyleLbl="sibTrans2D1" presStyleIdx="0" presStyleCnt="5"/>
      <dgm:spPr/>
      <dgm:t>
        <a:bodyPr/>
        <a:lstStyle/>
        <a:p>
          <a:endParaRPr lang="zh-CN" altLang="en-US"/>
        </a:p>
      </dgm:t>
    </dgm:pt>
    <dgm:pt modelId="{69CA7656-0CB9-4107-BDED-228E44B06A76}" type="pres">
      <dgm:prSet presAssocID="{A0BA70CE-334A-4785-8C00-6676412478C6}" presName="node" presStyleLbl="node1" presStyleIdx="0" presStyleCnt="5">
        <dgm:presLayoutVars>
          <dgm:bulletEnabled val="1"/>
        </dgm:presLayoutVars>
      </dgm:prSet>
      <dgm:spPr/>
      <dgm:t>
        <a:bodyPr/>
        <a:lstStyle/>
        <a:p>
          <a:endParaRPr lang="zh-CN" altLang="en-US"/>
        </a:p>
      </dgm:t>
    </dgm:pt>
    <dgm:pt modelId="{EACD48CE-7DE3-43A7-BEBD-C65BA771C815}" type="pres">
      <dgm:prSet presAssocID="{C565DDBD-7ADF-400B-9F53-804DA2F46E46}" presName="parTrans" presStyleLbl="sibTrans2D1" presStyleIdx="1" presStyleCnt="5"/>
      <dgm:spPr/>
      <dgm:t>
        <a:bodyPr/>
        <a:lstStyle/>
        <a:p>
          <a:endParaRPr lang="zh-CN" altLang="en-US"/>
        </a:p>
      </dgm:t>
    </dgm:pt>
    <dgm:pt modelId="{5AF4E823-9F10-4767-8682-2AAC27FC8BB2}" type="pres">
      <dgm:prSet presAssocID="{C565DDBD-7ADF-400B-9F53-804DA2F46E46}" presName="connectorText" presStyleLbl="sibTrans2D1" presStyleIdx="1" presStyleCnt="5"/>
      <dgm:spPr/>
      <dgm:t>
        <a:bodyPr/>
        <a:lstStyle/>
        <a:p>
          <a:endParaRPr lang="zh-CN" altLang="en-US"/>
        </a:p>
      </dgm:t>
    </dgm:pt>
    <dgm:pt modelId="{50A96DA9-8A4D-4F57-B2BE-E3E0BD924967}" type="pres">
      <dgm:prSet presAssocID="{5FF0DED5-4A59-4DA3-829A-D4D0DDF03708}" presName="node" presStyleLbl="node1" presStyleIdx="1" presStyleCnt="5">
        <dgm:presLayoutVars>
          <dgm:bulletEnabled val="1"/>
        </dgm:presLayoutVars>
      </dgm:prSet>
      <dgm:spPr/>
      <dgm:t>
        <a:bodyPr/>
        <a:lstStyle/>
        <a:p>
          <a:endParaRPr lang="zh-CN" altLang="en-US"/>
        </a:p>
      </dgm:t>
    </dgm:pt>
    <dgm:pt modelId="{30A07A21-79AC-44E0-9415-6E7808560FE3}" type="pres">
      <dgm:prSet presAssocID="{08AC9FF7-3214-4755-AA8F-E976C7AE1E66}" presName="parTrans" presStyleLbl="sibTrans2D1" presStyleIdx="2" presStyleCnt="5"/>
      <dgm:spPr/>
      <dgm:t>
        <a:bodyPr/>
        <a:lstStyle/>
        <a:p>
          <a:endParaRPr lang="zh-CN" altLang="en-US"/>
        </a:p>
      </dgm:t>
    </dgm:pt>
    <dgm:pt modelId="{1C94EBCD-632E-4F4A-B372-A0FAC1CA0F91}" type="pres">
      <dgm:prSet presAssocID="{08AC9FF7-3214-4755-AA8F-E976C7AE1E66}" presName="connectorText" presStyleLbl="sibTrans2D1" presStyleIdx="2" presStyleCnt="5"/>
      <dgm:spPr/>
      <dgm:t>
        <a:bodyPr/>
        <a:lstStyle/>
        <a:p>
          <a:endParaRPr lang="zh-CN" altLang="en-US"/>
        </a:p>
      </dgm:t>
    </dgm:pt>
    <dgm:pt modelId="{565283F7-F980-4810-AB70-4E7D24A4ED04}" type="pres">
      <dgm:prSet presAssocID="{33921D69-C63A-44AE-86B2-5434E7179D20}" presName="node" presStyleLbl="node1" presStyleIdx="2" presStyleCnt="5">
        <dgm:presLayoutVars>
          <dgm:bulletEnabled val="1"/>
        </dgm:presLayoutVars>
      </dgm:prSet>
      <dgm:spPr/>
      <dgm:t>
        <a:bodyPr/>
        <a:lstStyle/>
        <a:p>
          <a:endParaRPr lang="zh-CN" altLang="en-US"/>
        </a:p>
      </dgm:t>
    </dgm:pt>
    <dgm:pt modelId="{DB916D02-2DD0-44C0-83DC-872AAAB8A011}" type="pres">
      <dgm:prSet presAssocID="{F88A81BE-369F-4B33-BF5C-697E57E90728}" presName="parTrans" presStyleLbl="sibTrans2D1" presStyleIdx="3" presStyleCnt="5"/>
      <dgm:spPr/>
      <dgm:t>
        <a:bodyPr/>
        <a:lstStyle/>
        <a:p>
          <a:endParaRPr lang="zh-CN" altLang="en-US"/>
        </a:p>
      </dgm:t>
    </dgm:pt>
    <dgm:pt modelId="{0A975947-C5BF-475B-8340-CF573D2CAB65}" type="pres">
      <dgm:prSet presAssocID="{F88A81BE-369F-4B33-BF5C-697E57E90728}" presName="connectorText" presStyleLbl="sibTrans2D1" presStyleIdx="3" presStyleCnt="5"/>
      <dgm:spPr/>
      <dgm:t>
        <a:bodyPr/>
        <a:lstStyle/>
        <a:p>
          <a:endParaRPr lang="zh-CN" altLang="en-US"/>
        </a:p>
      </dgm:t>
    </dgm:pt>
    <dgm:pt modelId="{BBF953B2-1EEC-45C5-8772-6A7D451DF658}" type="pres">
      <dgm:prSet presAssocID="{47E17581-FD5D-4F8C-BFC0-89F1A94385A7}" presName="node" presStyleLbl="node1" presStyleIdx="3" presStyleCnt="5">
        <dgm:presLayoutVars>
          <dgm:bulletEnabled val="1"/>
        </dgm:presLayoutVars>
      </dgm:prSet>
      <dgm:spPr/>
      <dgm:t>
        <a:bodyPr/>
        <a:lstStyle/>
        <a:p>
          <a:endParaRPr lang="zh-CN" altLang="en-US"/>
        </a:p>
      </dgm:t>
    </dgm:pt>
    <dgm:pt modelId="{C2FF0516-B954-4E38-B734-B0B676F97E50}" type="pres">
      <dgm:prSet presAssocID="{0B3BF20A-9384-4515-A345-00BE30DABFE7}" presName="parTrans" presStyleLbl="sibTrans2D1" presStyleIdx="4" presStyleCnt="5"/>
      <dgm:spPr/>
      <dgm:t>
        <a:bodyPr/>
        <a:lstStyle/>
        <a:p>
          <a:endParaRPr lang="zh-CN" altLang="en-US"/>
        </a:p>
      </dgm:t>
    </dgm:pt>
    <dgm:pt modelId="{137F6228-4B0A-4FD4-B56B-C0F8C54EB106}" type="pres">
      <dgm:prSet presAssocID="{0B3BF20A-9384-4515-A345-00BE30DABFE7}" presName="connectorText" presStyleLbl="sibTrans2D1" presStyleIdx="4" presStyleCnt="5"/>
      <dgm:spPr/>
      <dgm:t>
        <a:bodyPr/>
        <a:lstStyle/>
        <a:p>
          <a:endParaRPr lang="zh-CN" altLang="en-US"/>
        </a:p>
      </dgm:t>
    </dgm:pt>
    <dgm:pt modelId="{9C7C6DB3-16B0-4990-BBF1-EA5F6E03BBB3}" type="pres">
      <dgm:prSet presAssocID="{3D830F93-9C00-4562-B6E3-E7EF4B1CDDBA}" presName="node" presStyleLbl="node1" presStyleIdx="4" presStyleCnt="5">
        <dgm:presLayoutVars>
          <dgm:bulletEnabled val="1"/>
        </dgm:presLayoutVars>
      </dgm:prSet>
      <dgm:spPr/>
      <dgm:t>
        <a:bodyPr/>
        <a:lstStyle/>
        <a:p>
          <a:endParaRPr lang="zh-CN" altLang="en-US"/>
        </a:p>
      </dgm:t>
    </dgm:pt>
  </dgm:ptLst>
  <dgm:cxnLst>
    <dgm:cxn modelId="{50EE47F9-D669-451F-AC53-EF585202F756}" type="presOf" srcId="{C565DDBD-7ADF-400B-9F53-804DA2F46E46}" destId="{5AF4E823-9F10-4767-8682-2AAC27FC8BB2}" srcOrd="1" destOrd="0" presId="urn:microsoft.com/office/officeart/2005/8/layout/radial5"/>
    <dgm:cxn modelId="{6B1C4F7F-22E9-405E-84DC-8615E7912955}" type="presOf" srcId="{FDA11829-EED8-4930-9976-5414898469CF}" destId="{B7C686AD-29F4-4A09-8275-0B1341336088}" srcOrd="0" destOrd="0" presId="urn:microsoft.com/office/officeart/2005/8/layout/radial5"/>
    <dgm:cxn modelId="{8D7023E2-C272-4253-9C0F-B0146CA9C199}" type="presOf" srcId="{47E17581-FD5D-4F8C-BFC0-89F1A94385A7}" destId="{BBF953B2-1EEC-45C5-8772-6A7D451DF658}" srcOrd="0" destOrd="0" presId="urn:microsoft.com/office/officeart/2005/8/layout/radial5"/>
    <dgm:cxn modelId="{E045D638-7386-406B-A830-AB056E351374}" srcId="{B70CE375-8931-4171-8AA2-B2D17EB3858F}" destId="{3D830F93-9C00-4562-B6E3-E7EF4B1CDDBA}" srcOrd="4" destOrd="0" parTransId="{0B3BF20A-9384-4515-A345-00BE30DABFE7}" sibTransId="{4D76E311-3A94-495F-8760-448DD325CC38}"/>
    <dgm:cxn modelId="{8E8B80C0-5182-40C0-88A4-0017B51656C4}" type="presOf" srcId="{5FF0DED5-4A59-4DA3-829A-D4D0DDF03708}" destId="{50A96DA9-8A4D-4F57-B2BE-E3E0BD924967}" srcOrd="0" destOrd="0" presId="urn:microsoft.com/office/officeart/2005/8/layout/radial5"/>
    <dgm:cxn modelId="{884DC203-19C4-406D-9BAE-9414F241FC79}" type="presOf" srcId="{08AC9FF7-3214-4755-AA8F-E976C7AE1E66}" destId="{1C94EBCD-632E-4F4A-B372-A0FAC1CA0F91}" srcOrd="1" destOrd="0" presId="urn:microsoft.com/office/officeart/2005/8/layout/radial5"/>
    <dgm:cxn modelId="{DE5200B4-80AA-44D9-BA67-41AFF0A76074}" srcId="{8B70AFF3-6C96-446A-B86C-E53B4CF764C6}" destId="{B70CE375-8931-4171-8AA2-B2D17EB3858F}" srcOrd="0" destOrd="0" parTransId="{1F5FB04B-17FB-4747-AE86-A2A32F64E81C}" sibTransId="{3D46ED01-D248-4251-87F3-BC49A4545C7B}"/>
    <dgm:cxn modelId="{F6C28C72-05DD-4607-B32E-52DB53861F01}" type="presOf" srcId="{08AC9FF7-3214-4755-AA8F-E976C7AE1E66}" destId="{30A07A21-79AC-44E0-9415-6E7808560FE3}" srcOrd="0" destOrd="0" presId="urn:microsoft.com/office/officeart/2005/8/layout/radial5"/>
    <dgm:cxn modelId="{1DF5DE81-ED44-4E45-82E9-987B5B6FA45F}" type="presOf" srcId="{3D830F93-9C00-4562-B6E3-E7EF4B1CDDBA}" destId="{9C7C6DB3-16B0-4990-BBF1-EA5F6E03BBB3}" srcOrd="0" destOrd="0" presId="urn:microsoft.com/office/officeart/2005/8/layout/radial5"/>
    <dgm:cxn modelId="{BB229C68-5FCC-40DD-B02D-17CE13D16E81}" srcId="{B70CE375-8931-4171-8AA2-B2D17EB3858F}" destId="{47E17581-FD5D-4F8C-BFC0-89F1A94385A7}" srcOrd="3" destOrd="0" parTransId="{F88A81BE-369F-4B33-BF5C-697E57E90728}" sibTransId="{EDC5CF9F-950A-4B80-B038-7E09EDD5AE49}"/>
    <dgm:cxn modelId="{8D0C3FA5-F0BA-4DA8-B6CD-012D50AF1896}" type="presOf" srcId="{C565DDBD-7ADF-400B-9F53-804DA2F46E46}" destId="{EACD48CE-7DE3-43A7-BEBD-C65BA771C815}" srcOrd="0" destOrd="0" presId="urn:microsoft.com/office/officeart/2005/8/layout/radial5"/>
    <dgm:cxn modelId="{46E3749F-0960-4800-AF3D-829303622951}" srcId="{B70CE375-8931-4171-8AA2-B2D17EB3858F}" destId="{A0BA70CE-334A-4785-8C00-6676412478C6}" srcOrd="0" destOrd="0" parTransId="{FDA11829-EED8-4930-9976-5414898469CF}" sibTransId="{87639F1D-E4A2-45F2-B789-3CEED90317FA}"/>
    <dgm:cxn modelId="{FD293739-A7AF-48EA-9F41-DC51948629D5}" type="presOf" srcId="{B70CE375-8931-4171-8AA2-B2D17EB3858F}" destId="{1C9658A3-BF0B-42C1-ACE8-720FDD815AB6}" srcOrd="0" destOrd="0" presId="urn:microsoft.com/office/officeart/2005/8/layout/radial5"/>
    <dgm:cxn modelId="{333E2410-8B6D-4239-B2DC-8A6A2C5C0401}" srcId="{B70CE375-8931-4171-8AA2-B2D17EB3858F}" destId="{33921D69-C63A-44AE-86B2-5434E7179D20}" srcOrd="2" destOrd="0" parTransId="{08AC9FF7-3214-4755-AA8F-E976C7AE1E66}" sibTransId="{60AC899A-D6D9-4943-BA8E-E6E24E3E7B05}"/>
    <dgm:cxn modelId="{AA7D200B-67A6-4D11-B0D0-0845033A5D22}" srcId="{B70CE375-8931-4171-8AA2-B2D17EB3858F}" destId="{5FF0DED5-4A59-4DA3-829A-D4D0DDF03708}" srcOrd="1" destOrd="0" parTransId="{C565DDBD-7ADF-400B-9F53-804DA2F46E46}" sibTransId="{0FBAF024-AA0B-417F-B199-6FF1975F3D5A}"/>
    <dgm:cxn modelId="{AD3BEDA8-0217-4623-B664-3ED92B2F7B7A}" type="presOf" srcId="{F88A81BE-369F-4B33-BF5C-697E57E90728}" destId="{DB916D02-2DD0-44C0-83DC-872AAAB8A011}" srcOrd="0" destOrd="0" presId="urn:microsoft.com/office/officeart/2005/8/layout/radial5"/>
    <dgm:cxn modelId="{B1630D3C-47B3-4D06-95EF-BE56DF1CD984}" type="presOf" srcId="{0B3BF20A-9384-4515-A345-00BE30DABFE7}" destId="{C2FF0516-B954-4E38-B734-B0B676F97E50}" srcOrd="0" destOrd="0" presId="urn:microsoft.com/office/officeart/2005/8/layout/radial5"/>
    <dgm:cxn modelId="{67564662-0751-4F23-BFCC-52FE69F0F018}" type="presOf" srcId="{0B3BF20A-9384-4515-A345-00BE30DABFE7}" destId="{137F6228-4B0A-4FD4-B56B-C0F8C54EB106}" srcOrd="1" destOrd="0" presId="urn:microsoft.com/office/officeart/2005/8/layout/radial5"/>
    <dgm:cxn modelId="{E05E3F2A-FA24-48EA-A0A4-F41D783FBB6C}" type="presOf" srcId="{FDA11829-EED8-4930-9976-5414898469CF}" destId="{76F3FFE9-93BC-44E9-B072-643D56F7B3ED}" srcOrd="1" destOrd="0" presId="urn:microsoft.com/office/officeart/2005/8/layout/radial5"/>
    <dgm:cxn modelId="{5DF8F4E5-D127-417B-AAB4-84C946106B6E}" type="presOf" srcId="{F88A81BE-369F-4B33-BF5C-697E57E90728}" destId="{0A975947-C5BF-475B-8340-CF573D2CAB65}" srcOrd="1" destOrd="0" presId="urn:microsoft.com/office/officeart/2005/8/layout/radial5"/>
    <dgm:cxn modelId="{E5AABD30-6F67-4699-8FD0-510710DF9128}" type="presOf" srcId="{8B70AFF3-6C96-446A-B86C-E53B4CF764C6}" destId="{DB8A8A9D-2790-4051-A539-390A7304E35B}" srcOrd="0" destOrd="0" presId="urn:microsoft.com/office/officeart/2005/8/layout/radial5"/>
    <dgm:cxn modelId="{CDE606A7-79FB-49AE-BCBB-ECFCBF09FE86}" type="presOf" srcId="{33921D69-C63A-44AE-86B2-5434E7179D20}" destId="{565283F7-F980-4810-AB70-4E7D24A4ED04}" srcOrd="0" destOrd="0" presId="urn:microsoft.com/office/officeart/2005/8/layout/radial5"/>
    <dgm:cxn modelId="{BC3AF529-C084-4AF9-845A-92DFE08D4598}" type="presOf" srcId="{A0BA70CE-334A-4785-8C00-6676412478C6}" destId="{69CA7656-0CB9-4107-BDED-228E44B06A76}" srcOrd="0" destOrd="0" presId="urn:microsoft.com/office/officeart/2005/8/layout/radial5"/>
    <dgm:cxn modelId="{9129C426-7FD4-41F6-99EA-9BCCFA727D2F}" type="presParOf" srcId="{DB8A8A9D-2790-4051-A539-390A7304E35B}" destId="{1C9658A3-BF0B-42C1-ACE8-720FDD815AB6}" srcOrd="0" destOrd="0" presId="urn:microsoft.com/office/officeart/2005/8/layout/radial5"/>
    <dgm:cxn modelId="{BA6764B2-24FD-45FD-960D-F168EF8524BB}" type="presParOf" srcId="{DB8A8A9D-2790-4051-A539-390A7304E35B}" destId="{B7C686AD-29F4-4A09-8275-0B1341336088}" srcOrd="1" destOrd="0" presId="urn:microsoft.com/office/officeart/2005/8/layout/radial5"/>
    <dgm:cxn modelId="{45923D1B-A2E7-459A-A8C5-876CDD6D9603}" type="presParOf" srcId="{B7C686AD-29F4-4A09-8275-0B1341336088}" destId="{76F3FFE9-93BC-44E9-B072-643D56F7B3ED}" srcOrd="0" destOrd="0" presId="urn:microsoft.com/office/officeart/2005/8/layout/radial5"/>
    <dgm:cxn modelId="{0E9424F0-D54D-4309-81D7-E12DB474B908}" type="presParOf" srcId="{DB8A8A9D-2790-4051-A539-390A7304E35B}" destId="{69CA7656-0CB9-4107-BDED-228E44B06A76}" srcOrd="2" destOrd="0" presId="urn:microsoft.com/office/officeart/2005/8/layout/radial5"/>
    <dgm:cxn modelId="{BA23119D-C5CC-420F-A53C-1C70608B3018}" type="presParOf" srcId="{DB8A8A9D-2790-4051-A539-390A7304E35B}" destId="{EACD48CE-7DE3-43A7-BEBD-C65BA771C815}" srcOrd="3" destOrd="0" presId="urn:microsoft.com/office/officeart/2005/8/layout/radial5"/>
    <dgm:cxn modelId="{31562D3D-4E7A-4F50-B7A1-0BBD95268857}" type="presParOf" srcId="{EACD48CE-7DE3-43A7-BEBD-C65BA771C815}" destId="{5AF4E823-9F10-4767-8682-2AAC27FC8BB2}" srcOrd="0" destOrd="0" presId="urn:microsoft.com/office/officeart/2005/8/layout/radial5"/>
    <dgm:cxn modelId="{8FF25812-FDFD-48B4-A3FE-398D395FF5EC}" type="presParOf" srcId="{DB8A8A9D-2790-4051-A539-390A7304E35B}" destId="{50A96DA9-8A4D-4F57-B2BE-E3E0BD924967}" srcOrd="4" destOrd="0" presId="urn:microsoft.com/office/officeart/2005/8/layout/radial5"/>
    <dgm:cxn modelId="{E72E588C-2396-49A5-B673-F9AEA1A0C654}" type="presParOf" srcId="{DB8A8A9D-2790-4051-A539-390A7304E35B}" destId="{30A07A21-79AC-44E0-9415-6E7808560FE3}" srcOrd="5" destOrd="0" presId="urn:microsoft.com/office/officeart/2005/8/layout/radial5"/>
    <dgm:cxn modelId="{80FE54BD-8D21-43E1-9246-DBACDBA31149}" type="presParOf" srcId="{30A07A21-79AC-44E0-9415-6E7808560FE3}" destId="{1C94EBCD-632E-4F4A-B372-A0FAC1CA0F91}" srcOrd="0" destOrd="0" presId="urn:microsoft.com/office/officeart/2005/8/layout/radial5"/>
    <dgm:cxn modelId="{FAA48FD0-1B8A-46F4-8896-57E4B1AD3934}" type="presParOf" srcId="{DB8A8A9D-2790-4051-A539-390A7304E35B}" destId="{565283F7-F980-4810-AB70-4E7D24A4ED04}" srcOrd="6" destOrd="0" presId="urn:microsoft.com/office/officeart/2005/8/layout/radial5"/>
    <dgm:cxn modelId="{202F5321-F854-46A3-AC4A-90D53ECE4C9F}" type="presParOf" srcId="{DB8A8A9D-2790-4051-A539-390A7304E35B}" destId="{DB916D02-2DD0-44C0-83DC-872AAAB8A011}" srcOrd="7" destOrd="0" presId="urn:microsoft.com/office/officeart/2005/8/layout/radial5"/>
    <dgm:cxn modelId="{C74865D4-49BB-43A9-88A8-E575340BFB7F}" type="presParOf" srcId="{DB916D02-2DD0-44C0-83DC-872AAAB8A011}" destId="{0A975947-C5BF-475B-8340-CF573D2CAB65}" srcOrd="0" destOrd="0" presId="urn:microsoft.com/office/officeart/2005/8/layout/radial5"/>
    <dgm:cxn modelId="{5919F012-5AB9-4F8A-BDFA-353373B60449}" type="presParOf" srcId="{DB8A8A9D-2790-4051-A539-390A7304E35B}" destId="{BBF953B2-1EEC-45C5-8772-6A7D451DF658}" srcOrd="8" destOrd="0" presId="urn:microsoft.com/office/officeart/2005/8/layout/radial5"/>
    <dgm:cxn modelId="{7AC1DD81-FE78-424B-8CB4-D30B0AEF115A}" type="presParOf" srcId="{DB8A8A9D-2790-4051-A539-390A7304E35B}" destId="{C2FF0516-B954-4E38-B734-B0B676F97E50}" srcOrd="9" destOrd="0" presId="urn:microsoft.com/office/officeart/2005/8/layout/radial5"/>
    <dgm:cxn modelId="{C5476C47-0A04-4EA0-9F67-6DFB58BF0CF9}" type="presParOf" srcId="{C2FF0516-B954-4E38-B734-B0B676F97E50}" destId="{137F6228-4B0A-4FD4-B56B-C0F8C54EB106}" srcOrd="0" destOrd="0" presId="urn:microsoft.com/office/officeart/2005/8/layout/radial5"/>
    <dgm:cxn modelId="{5E5C9DE0-A020-492B-9A6F-BD8501619DB1}" type="presParOf" srcId="{DB8A8A9D-2790-4051-A539-390A7304E35B}" destId="{9C7C6DB3-16B0-4990-BBF1-EA5F6E03BBB3}"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658A3-BF0B-42C1-ACE8-720FDD815AB6}">
      <dsp:nvSpPr>
        <dsp:cNvPr id="0" name=""/>
        <dsp:cNvSpPr/>
      </dsp:nvSpPr>
      <dsp:spPr>
        <a:xfrm>
          <a:off x="2534031" y="1974541"/>
          <a:ext cx="1408937" cy="140893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ts val="0"/>
            </a:spcAft>
          </a:pPr>
          <a:r>
            <a:rPr lang="zh-CN" altLang="en-US" sz="2400" b="1" i="0" kern="1200" dirty="0" smtClean="0">
              <a:latin typeface="Times New Roman" panose="02020603050405020304" pitchFamily="18" charset="0"/>
              <a:ea typeface="楷体" panose="02010609060101010101" pitchFamily="49" charset="-122"/>
              <a:cs typeface="Times New Roman" panose="02020603050405020304" pitchFamily="18" charset="0"/>
            </a:rPr>
            <a:t>广告</a:t>
          </a:r>
          <a:endParaRPr lang="en-US" altLang="zh-CN" sz="2400" b="1" i="0" kern="1200" dirty="0" smtClean="0">
            <a:latin typeface="Times New Roman" panose="02020603050405020304" pitchFamily="18" charset="0"/>
            <a:ea typeface="楷体" panose="02010609060101010101" pitchFamily="49" charset="-122"/>
            <a:cs typeface="Times New Roman" panose="02020603050405020304" pitchFamily="18" charset="0"/>
          </a:endParaRPr>
        </a:p>
        <a:p>
          <a:pPr lvl="0" algn="ctr" defTabSz="1066800">
            <a:lnSpc>
              <a:spcPct val="90000"/>
            </a:lnSpc>
            <a:spcBef>
              <a:spcPct val="0"/>
            </a:spcBef>
            <a:spcAft>
              <a:spcPts val="0"/>
            </a:spcAft>
          </a:pPr>
          <a:r>
            <a:rPr lang="zh-CN" altLang="en-US" sz="2400" b="1" i="0" kern="1200" dirty="0" smtClean="0">
              <a:latin typeface="Times New Roman" panose="02020603050405020304" pitchFamily="18" charset="0"/>
              <a:ea typeface="楷体" panose="02010609060101010101" pitchFamily="49" charset="-122"/>
              <a:cs typeface="Times New Roman" panose="02020603050405020304" pitchFamily="18" charset="0"/>
            </a:rPr>
            <a:t>引擎</a:t>
          </a:r>
          <a:endParaRPr lang="zh-CN" altLang="en-US" sz="2400" b="1" kern="1200" dirty="0">
            <a:latin typeface="Times New Roman" panose="02020603050405020304" pitchFamily="18" charset="0"/>
            <a:ea typeface="楷体" panose="02010609060101010101" pitchFamily="49" charset="-122"/>
            <a:cs typeface="Times New Roman" panose="02020603050405020304" pitchFamily="18" charset="0"/>
          </a:endParaRPr>
        </a:p>
      </dsp:txBody>
      <dsp:txXfrm>
        <a:off x="2740365" y="2180875"/>
        <a:ext cx="996269" cy="996269"/>
      </dsp:txXfrm>
    </dsp:sp>
    <dsp:sp modelId="{B7C686AD-29F4-4A09-8275-0B1341336088}">
      <dsp:nvSpPr>
        <dsp:cNvPr id="0" name=""/>
        <dsp:cNvSpPr/>
      </dsp:nvSpPr>
      <dsp:spPr>
        <a:xfrm rot="16200000">
          <a:off x="3089556" y="1462428"/>
          <a:ext cx="297886" cy="479038"/>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3134239" y="1602919"/>
        <a:ext cx="208520" cy="287422"/>
      </dsp:txXfrm>
    </dsp:sp>
    <dsp:sp modelId="{69CA7656-0CB9-4107-BDED-228E44B06A76}">
      <dsp:nvSpPr>
        <dsp:cNvPr id="0" name=""/>
        <dsp:cNvSpPr/>
      </dsp:nvSpPr>
      <dsp:spPr>
        <a:xfrm>
          <a:off x="2534031" y="3554"/>
          <a:ext cx="1408937" cy="140893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zh-CN" altLang="en-US" sz="2400" b="1" i="0" kern="1200" dirty="0" smtClean="0">
              <a:latin typeface="楷体" panose="02010609060101010101" pitchFamily="49" charset="-122"/>
              <a:ea typeface="楷体" panose="02010609060101010101" pitchFamily="49" charset="-122"/>
            </a:rPr>
            <a:t>知识库</a:t>
          </a:r>
          <a:endParaRPr lang="zh-CN" altLang="en-US" sz="3200" b="1" kern="1200" dirty="0">
            <a:latin typeface="楷体" panose="02010609060101010101" pitchFamily="49" charset="-122"/>
            <a:ea typeface="楷体" panose="02010609060101010101" pitchFamily="49" charset="-122"/>
            <a:cs typeface="Times New Roman" panose="02020603050405020304" pitchFamily="18" charset="0"/>
          </a:endParaRPr>
        </a:p>
      </dsp:txBody>
      <dsp:txXfrm>
        <a:off x="2740365" y="209888"/>
        <a:ext cx="996269" cy="996269"/>
      </dsp:txXfrm>
    </dsp:sp>
    <dsp:sp modelId="{EACD48CE-7DE3-43A7-BEBD-C65BA771C815}">
      <dsp:nvSpPr>
        <dsp:cNvPr id="0" name=""/>
        <dsp:cNvSpPr/>
      </dsp:nvSpPr>
      <dsp:spPr>
        <a:xfrm rot="20520000">
          <a:off x="4018798" y="2137562"/>
          <a:ext cx="297886" cy="479038"/>
        </a:xfrm>
        <a:prstGeom prst="rightArrow">
          <a:avLst>
            <a:gd name="adj1" fmla="val 60000"/>
            <a:gd name="adj2" fmla="val 50000"/>
          </a:avLst>
        </a:prstGeom>
        <a:gradFill rotWithShape="0">
          <a:gsLst>
            <a:gs pos="0">
              <a:schemeClr val="accent5">
                <a:hueOff val="-1838336"/>
                <a:satOff val="-2557"/>
                <a:lumOff val="-981"/>
                <a:alphaOff val="0"/>
                <a:satMod val="103000"/>
                <a:lumMod val="102000"/>
                <a:tint val="94000"/>
              </a:schemeClr>
            </a:gs>
            <a:gs pos="50000">
              <a:schemeClr val="accent5">
                <a:hueOff val="-1838336"/>
                <a:satOff val="-2557"/>
                <a:lumOff val="-981"/>
                <a:alphaOff val="0"/>
                <a:satMod val="110000"/>
                <a:lumMod val="100000"/>
                <a:shade val="100000"/>
              </a:schemeClr>
            </a:gs>
            <a:gs pos="100000">
              <a:schemeClr val="accent5">
                <a:hueOff val="-1838336"/>
                <a:satOff val="-2557"/>
                <a:lumOff val="-981"/>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4020985" y="2247178"/>
        <a:ext cx="208520" cy="287422"/>
      </dsp:txXfrm>
    </dsp:sp>
    <dsp:sp modelId="{50A96DA9-8A4D-4F57-B2BE-E3E0BD924967}">
      <dsp:nvSpPr>
        <dsp:cNvPr id="0" name=""/>
        <dsp:cNvSpPr/>
      </dsp:nvSpPr>
      <dsp:spPr>
        <a:xfrm>
          <a:off x="4408551" y="1365473"/>
          <a:ext cx="1408937" cy="1408937"/>
        </a:xfrm>
        <a:prstGeom prst="ellipse">
          <a:avLst/>
        </a:prstGeom>
        <a:gradFill rotWithShape="0">
          <a:gsLst>
            <a:gs pos="0">
              <a:schemeClr val="accent5">
                <a:hueOff val="-1838336"/>
                <a:satOff val="-2557"/>
                <a:lumOff val="-981"/>
                <a:alphaOff val="0"/>
                <a:satMod val="103000"/>
                <a:lumMod val="102000"/>
                <a:tint val="94000"/>
              </a:schemeClr>
            </a:gs>
            <a:gs pos="50000">
              <a:schemeClr val="accent5">
                <a:hueOff val="-1838336"/>
                <a:satOff val="-2557"/>
                <a:lumOff val="-981"/>
                <a:alphaOff val="0"/>
                <a:satMod val="110000"/>
                <a:lumMod val="100000"/>
                <a:shade val="100000"/>
              </a:schemeClr>
            </a:gs>
            <a:gs pos="100000">
              <a:schemeClr val="accent5">
                <a:hueOff val="-1838336"/>
                <a:satOff val="-2557"/>
                <a:lumOff val="-98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i="0" kern="1200" dirty="0" smtClean="0">
              <a:latin typeface="楷体" panose="02010609060101010101" pitchFamily="49" charset="-122"/>
              <a:ea typeface="楷体" panose="02010609060101010101" pitchFamily="49" charset="-122"/>
            </a:rPr>
            <a:t>你是谁</a:t>
          </a:r>
          <a:r>
            <a:rPr lang="en-AU" altLang="zh-CN" sz="2000" b="1" kern="1200" dirty="0" smtClean="0">
              <a:latin typeface="Times New Roman" panose="02020603050405020304" pitchFamily="18" charset="0"/>
              <a:cs typeface="Times New Roman" panose="02020603050405020304" pitchFamily="18" charset="0"/>
            </a:rPr>
            <a:t>?</a:t>
          </a:r>
          <a:endParaRPr lang="zh-CN" altLang="en-US" sz="2000" b="1" kern="1200" dirty="0">
            <a:latin typeface="Times New Roman" panose="02020603050405020304" pitchFamily="18" charset="0"/>
            <a:cs typeface="Times New Roman" panose="02020603050405020304" pitchFamily="18" charset="0"/>
          </a:endParaRPr>
        </a:p>
      </dsp:txBody>
      <dsp:txXfrm>
        <a:off x="4614885" y="1571807"/>
        <a:ext cx="996269" cy="996269"/>
      </dsp:txXfrm>
    </dsp:sp>
    <dsp:sp modelId="{30A07A21-79AC-44E0-9415-6E7808560FE3}">
      <dsp:nvSpPr>
        <dsp:cNvPr id="0" name=""/>
        <dsp:cNvSpPr/>
      </dsp:nvSpPr>
      <dsp:spPr>
        <a:xfrm rot="3240000">
          <a:off x="3663859" y="3229951"/>
          <a:ext cx="297886" cy="479038"/>
        </a:xfrm>
        <a:prstGeom prst="rightArrow">
          <a:avLst>
            <a:gd name="adj1" fmla="val 60000"/>
            <a:gd name="adj2" fmla="val 50000"/>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3682278" y="3289610"/>
        <a:ext cx="208520" cy="287422"/>
      </dsp:txXfrm>
    </dsp:sp>
    <dsp:sp modelId="{565283F7-F980-4810-AB70-4E7D24A4ED04}">
      <dsp:nvSpPr>
        <dsp:cNvPr id="0" name=""/>
        <dsp:cNvSpPr/>
      </dsp:nvSpPr>
      <dsp:spPr>
        <a:xfrm>
          <a:off x="3692548" y="3569103"/>
          <a:ext cx="1408937" cy="1408937"/>
        </a:xfrm>
        <a:prstGeom prst="ellipse">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i="0" kern="1200" dirty="0" smtClean="0">
              <a:latin typeface="楷体" panose="02010609060101010101" pitchFamily="49" charset="-122"/>
              <a:ea typeface="楷体" panose="02010609060101010101" pitchFamily="49" charset="-122"/>
            </a:rPr>
            <a:t>你在浏览什么</a:t>
          </a:r>
          <a:r>
            <a:rPr lang="en-AU" altLang="zh-CN" sz="1900" kern="1200" dirty="0" smtClean="0"/>
            <a:t>?</a:t>
          </a:r>
          <a:endParaRPr lang="zh-CN" altLang="en-US" sz="1900" kern="1200" dirty="0"/>
        </a:p>
      </dsp:txBody>
      <dsp:txXfrm>
        <a:off x="3898882" y="3775437"/>
        <a:ext cx="996269" cy="996269"/>
      </dsp:txXfrm>
    </dsp:sp>
    <dsp:sp modelId="{DB916D02-2DD0-44C0-83DC-872AAAB8A011}">
      <dsp:nvSpPr>
        <dsp:cNvPr id="0" name=""/>
        <dsp:cNvSpPr/>
      </dsp:nvSpPr>
      <dsp:spPr>
        <a:xfrm rot="7560000">
          <a:off x="2515253" y="3229951"/>
          <a:ext cx="297886" cy="479038"/>
        </a:xfrm>
        <a:prstGeom prst="rightArrow">
          <a:avLst>
            <a:gd name="adj1" fmla="val 60000"/>
            <a:gd name="adj2" fmla="val 50000"/>
          </a:avLst>
        </a:prstGeom>
        <a:gradFill rotWithShape="0">
          <a:gsLst>
            <a:gs pos="0">
              <a:schemeClr val="accent5">
                <a:hueOff val="-5515009"/>
                <a:satOff val="-7671"/>
                <a:lumOff val="-2942"/>
                <a:alphaOff val="0"/>
                <a:satMod val="103000"/>
                <a:lumMod val="102000"/>
                <a:tint val="94000"/>
              </a:schemeClr>
            </a:gs>
            <a:gs pos="50000">
              <a:schemeClr val="accent5">
                <a:hueOff val="-5515009"/>
                <a:satOff val="-7671"/>
                <a:lumOff val="-2942"/>
                <a:alphaOff val="0"/>
                <a:satMod val="110000"/>
                <a:lumMod val="100000"/>
                <a:shade val="100000"/>
              </a:schemeClr>
            </a:gs>
            <a:gs pos="100000">
              <a:schemeClr val="accent5">
                <a:hueOff val="-5515009"/>
                <a:satOff val="-7671"/>
                <a:lumOff val="-2942"/>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10800000">
        <a:off x="2586200" y="3289610"/>
        <a:ext cx="208520" cy="287422"/>
      </dsp:txXfrm>
    </dsp:sp>
    <dsp:sp modelId="{BBF953B2-1EEC-45C5-8772-6A7D451DF658}">
      <dsp:nvSpPr>
        <dsp:cNvPr id="0" name=""/>
        <dsp:cNvSpPr/>
      </dsp:nvSpPr>
      <dsp:spPr>
        <a:xfrm>
          <a:off x="1375514" y="3569103"/>
          <a:ext cx="1408937" cy="1408937"/>
        </a:xfrm>
        <a:prstGeom prst="ellipse">
          <a:avLst/>
        </a:prstGeom>
        <a:gradFill rotWithShape="0">
          <a:gsLst>
            <a:gs pos="0">
              <a:schemeClr val="accent5">
                <a:hueOff val="-5515009"/>
                <a:satOff val="-7671"/>
                <a:lumOff val="-2942"/>
                <a:alphaOff val="0"/>
                <a:satMod val="103000"/>
                <a:lumMod val="102000"/>
                <a:tint val="94000"/>
              </a:schemeClr>
            </a:gs>
            <a:gs pos="50000">
              <a:schemeClr val="accent5">
                <a:hueOff val="-5515009"/>
                <a:satOff val="-7671"/>
                <a:lumOff val="-2942"/>
                <a:alphaOff val="0"/>
                <a:satMod val="110000"/>
                <a:lumMod val="100000"/>
                <a:shade val="100000"/>
              </a:schemeClr>
            </a:gs>
            <a:gs pos="100000">
              <a:schemeClr val="accent5">
                <a:hueOff val="-5515009"/>
                <a:satOff val="-7671"/>
                <a:lumOff val="-294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i="0" kern="1200" dirty="0" smtClean="0">
              <a:latin typeface="楷体" panose="02010609060101010101" pitchFamily="49" charset="-122"/>
              <a:ea typeface="楷体" panose="02010609060101010101" pitchFamily="49" charset="-122"/>
            </a:rPr>
            <a:t>你在哪里</a:t>
          </a:r>
          <a:r>
            <a:rPr lang="en-AU" altLang="zh-CN" sz="2000" kern="1200" dirty="0" smtClean="0">
              <a:latin typeface="Times New Roman" panose="02020603050405020304" pitchFamily="18" charset="0"/>
              <a:cs typeface="Times New Roman" panose="02020603050405020304" pitchFamily="18" charset="0"/>
            </a:rPr>
            <a:t>?</a:t>
          </a:r>
          <a:endParaRPr lang="zh-CN" altLang="en-US" sz="2000" kern="1200" dirty="0">
            <a:latin typeface="Times New Roman" panose="02020603050405020304" pitchFamily="18" charset="0"/>
            <a:cs typeface="Times New Roman" panose="02020603050405020304" pitchFamily="18" charset="0"/>
          </a:endParaRPr>
        </a:p>
      </dsp:txBody>
      <dsp:txXfrm>
        <a:off x="1581848" y="3775437"/>
        <a:ext cx="996269" cy="996269"/>
      </dsp:txXfrm>
    </dsp:sp>
    <dsp:sp modelId="{C2FF0516-B954-4E38-B734-B0B676F97E50}">
      <dsp:nvSpPr>
        <dsp:cNvPr id="0" name=""/>
        <dsp:cNvSpPr/>
      </dsp:nvSpPr>
      <dsp:spPr>
        <a:xfrm rot="11880000">
          <a:off x="2160314" y="2137562"/>
          <a:ext cx="297886" cy="479038"/>
        </a:xfrm>
        <a:prstGeom prst="rightArrow">
          <a:avLst>
            <a:gd name="adj1" fmla="val 60000"/>
            <a:gd name="adj2" fmla="val 50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10800000">
        <a:off x="2247493" y="2247178"/>
        <a:ext cx="208520" cy="287422"/>
      </dsp:txXfrm>
    </dsp:sp>
    <dsp:sp modelId="{9C7C6DB3-16B0-4990-BBF1-EA5F6E03BBB3}">
      <dsp:nvSpPr>
        <dsp:cNvPr id="0" name=""/>
        <dsp:cNvSpPr/>
      </dsp:nvSpPr>
      <dsp:spPr>
        <a:xfrm>
          <a:off x="659511" y="1365473"/>
          <a:ext cx="1408937" cy="1408937"/>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ts val="0"/>
            </a:spcAft>
          </a:pPr>
          <a:r>
            <a:rPr lang="zh-CN" altLang="en-US" sz="2400" b="1" i="0" kern="1200" dirty="0" smtClean="0">
              <a:latin typeface="楷体" panose="02010609060101010101" pitchFamily="49" charset="-122"/>
              <a:ea typeface="楷体" panose="02010609060101010101" pitchFamily="49" charset="-122"/>
            </a:rPr>
            <a:t>以前的记录</a:t>
          </a:r>
          <a:endParaRPr lang="zh-CN" altLang="en-US" sz="1800" b="1" kern="1200" dirty="0">
            <a:latin typeface="楷体" panose="02010609060101010101" pitchFamily="49" charset="-122"/>
            <a:ea typeface="楷体" panose="02010609060101010101" pitchFamily="49" charset="-122"/>
          </a:endParaRPr>
        </a:p>
      </dsp:txBody>
      <dsp:txXfrm>
        <a:off x="865845" y="1571807"/>
        <a:ext cx="996269" cy="99626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B75EE-71B4-4B9F-9A65-92344EEF7274}" type="datetimeFigureOut">
              <a:rPr lang="zh-CN" altLang="en-US" smtClean="0"/>
              <a:pPr/>
              <a:t>2021/7/26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79124-E974-4903-83F7-5FAB5639EB1C}" type="slidenum">
              <a:rPr lang="zh-CN" altLang="en-US" smtClean="0"/>
              <a:pPr/>
              <a:t>‹#›</a:t>
            </a:fld>
            <a:endParaRPr lang="zh-CN" altLang="en-US"/>
          </a:p>
        </p:txBody>
      </p:sp>
    </p:spTree>
    <p:extLst>
      <p:ext uri="{BB962C8B-B14F-4D97-AF65-F5344CB8AC3E}">
        <p14:creationId xmlns:p14="http://schemas.microsoft.com/office/powerpoint/2010/main" val="17727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3743035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27</a:t>
            </a:fld>
            <a:endParaRPr lang="zh-CN" altLang="en-US"/>
          </a:p>
        </p:txBody>
      </p:sp>
    </p:spTree>
    <p:extLst>
      <p:ext uri="{BB962C8B-B14F-4D97-AF65-F5344CB8AC3E}">
        <p14:creationId xmlns:p14="http://schemas.microsoft.com/office/powerpoint/2010/main" val="222821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31</a:t>
            </a:fld>
            <a:endParaRPr lang="zh-CN" altLang="en-US"/>
          </a:p>
        </p:txBody>
      </p:sp>
    </p:spTree>
    <p:extLst>
      <p:ext uri="{BB962C8B-B14F-4D97-AF65-F5344CB8AC3E}">
        <p14:creationId xmlns:p14="http://schemas.microsoft.com/office/powerpoint/2010/main" val="248340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a:t>
            </a:fld>
            <a:endParaRPr lang="zh-CN" altLang="en-US"/>
          </a:p>
        </p:txBody>
      </p:sp>
    </p:spTree>
    <p:extLst>
      <p:ext uri="{BB962C8B-B14F-4D97-AF65-F5344CB8AC3E}">
        <p14:creationId xmlns:p14="http://schemas.microsoft.com/office/powerpoint/2010/main" val="106840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4</a:t>
            </a:fld>
            <a:endParaRPr lang="zh-CN" altLang="en-US"/>
          </a:p>
        </p:txBody>
      </p:sp>
    </p:spTree>
    <p:extLst>
      <p:ext uri="{BB962C8B-B14F-4D97-AF65-F5344CB8AC3E}">
        <p14:creationId xmlns:p14="http://schemas.microsoft.com/office/powerpoint/2010/main" val="1233405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latin typeface="Times New Roman" panose="02020603050405020304" pitchFamily="18" charset="0"/>
                <a:ea typeface="楷体" panose="02010609060101010101" pitchFamily="49" charset="-122"/>
                <a:cs typeface="Times New Roman" panose="02020603050405020304" pitchFamily="18" charset="0"/>
              </a:rPr>
              <a:t>TF-IDF</a:t>
            </a:r>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是一种统计方法，用以评估一字词对于一个文件集中的其中一份文件的重要程度。字词的重要性随着它在文件中出现的次数成正比增加，但同时会随着它在文件集中出现的频率成反比下降。</a:t>
            </a:r>
          </a:p>
          <a:p>
            <a:r>
              <a:rPr lang="en-US" altLang="zh-CN" sz="1200" b="0" i="0" kern="1200" dirty="0" smtClean="0">
                <a:solidFill>
                  <a:schemeClr val="tx1"/>
                </a:solidFill>
                <a:effectLst/>
                <a:latin typeface="+mn-lt"/>
                <a:ea typeface="+mn-ea"/>
                <a:cs typeface="+mn-cs"/>
              </a:rPr>
              <a:t>TF-IDF</a:t>
            </a:r>
            <a:r>
              <a:rPr lang="zh-CN" altLang="en-US" sz="1200" b="0" i="0" kern="1200" dirty="0" smtClean="0">
                <a:solidFill>
                  <a:schemeClr val="tx1"/>
                </a:solidFill>
                <a:effectLst/>
                <a:latin typeface="+mn-lt"/>
                <a:ea typeface="+mn-ea"/>
                <a:cs typeface="+mn-cs"/>
              </a:rPr>
              <a:t>法认为一个单词出现的文本频数（即包含某个单词的文本数）越小，它区别不同类别文本的能力就越大。因此引入了逆文本频度</a:t>
            </a:r>
            <a:r>
              <a:rPr lang="en-US" altLang="zh-CN" sz="1200" b="0" i="0" kern="1200" dirty="0" smtClean="0">
                <a:solidFill>
                  <a:schemeClr val="tx1"/>
                </a:solidFill>
                <a:effectLst/>
                <a:latin typeface="+mn-lt"/>
                <a:ea typeface="+mn-ea"/>
                <a:cs typeface="+mn-cs"/>
              </a:rPr>
              <a:t>IDF</a:t>
            </a:r>
            <a:r>
              <a:rPr lang="zh-CN" altLang="en-US" sz="1200" b="0" i="0" kern="1200" dirty="0" smtClean="0">
                <a:solidFill>
                  <a:schemeClr val="tx1"/>
                </a:solidFill>
                <a:effectLst/>
                <a:latin typeface="+mn-lt"/>
                <a:ea typeface="+mn-ea"/>
                <a:cs typeface="+mn-cs"/>
              </a:rPr>
              <a:t>的概念，</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9</a:t>
            </a:fld>
            <a:endParaRPr lang="zh-CN" altLang="en-US"/>
          </a:p>
        </p:txBody>
      </p:sp>
    </p:spTree>
    <p:extLst>
      <p:ext uri="{BB962C8B-B14F-4D97-AF65-F5344CB8AC3E}">
        <p14:creationId xmlns:p14="http://schemas.microsoft.com/office/powerpoint/2010/main" val="1688325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tf-idf</a:t>
            </a:r>
            <a:r>
              <a:rPr lang="zh-CN" altLang="en-US" sz="1200" b="0" i="0" kern="1200" dirty="0" smtClean="0">
                <a:solidFill>
                  <a:schemeClr val="tx1"/>
                </a:solidFill>
                <a:effectLst/>
                <a:latin typeface="+mn-lt"/>
                <a:ea typeface="+mn-ea"/>
                <a:cs typeface="+mn-cs"/>
              </a:rPr>
              <a:t>的值会随着单词在文档中出现的次数的增加而增大，也会随着单词在语料库中出现的次数的增多而减小。</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10</a:t>
            </a:fld>
            <a:endParaRPr lang="zh-CN" altLang="en-US"/>
          </a:p>
        </p:txBody>
      </p:sp>
    </p:spTree>
    <p:extLst>
      <p:ext uri="{BB962C8B-B14F-4D97-AF65-F5344CB8AC3E}">
        <p14:creationId xmlns:p14="http://schemas.microsoft.com/office/powerpoint/2010/main" val="175650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文本分类任务的最终目的是要找到一个有效的映射函数，准确地实现域</a:t>
            </a:r>
            <a:r>
              <a:rPr lang="en-US" altLang="zh-CN" sz="1200" b="1" dirty="0" smtClean="0">
                <a:latin typeface="Times New Roman" panose="02020603050405020304" pitchFamily="18" charset="0"/>
                <a:ea typeface="楷体" panose="02010609060101010101" pitchFamily="49" charset="-122"/>
                <a:cs typeface="Times New Roman" panose="02020603050405020304" pitchFamily="18" charset="0"/>
              </a:rPr>
              <a:t>D×C</a:t>
            </a:r>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到值</a:t>
            </a:r>
            <a:r>
              <a:rPr lang="en-US" altLang="zh-CN" sz="1200" b="1" dirty="0" smtClean="0">
                <a:latin typeface="Times New Roman" panose="02020603050405020304" pitchFamily="18" charset="0"/>
                <a:ea typeface="楷体" panose="02010609060101010101" pitchFamily="49" charset="-122"/>
                <a:cs typeface="Times New Roman" panose="02020603050405020304" pitchFamily="18" charset="0"/>
              </a:rPr>
              <a:t>T</a:t>
            </a:r>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或</a:t>
            </a:r>
            <a:r>
              <a:rPr lang="en-US" altLang="zh-CN" sz="1200" b="1" dirty="0" smtClean="0">
                <a:latin typeface="Times New Roman" panose="02020603050405020304" pitchFamily="18" charset="0"/>
                <a:ea typeface="楷体" panose="02010609060101010101" pitchFamily="49" charset="-122"/>
                <a:cs typeface="Times New Roman" panose="02020603050405020304" pitchFamily="18" charset="0"/>
              </a:rPr>
              <a:t>F</a:t>
            </a:r>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的映射，这个映射函数实际上就是我们通常所说的分类器。</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12</a:t>
            </a:fld>
            <a:endParaRPr lang="zh-CN" altLang="en-US"/>
          </a:p>
        </p:txBody>
      </p:sp>
    </p:spTree>
    <p:extLst>
      <p:ext uri="{BB962C8B-B14F-4D97-AF65-F5344CB8AC3E}">
        <p14:creationId xmlns:p14="http://schemas.microsoft.com/office/powerpoint/2010/main" val="389848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just">
              <a:lnSpc>
                <a:spcPct val="120000"/>
              </a:lnSpc>
              <a:spcBef>
                <a:spcPts val="1200"/>
              </a:spcBef>
            </a:pPr>
            <a:endParaRPr lang="en-US" altLang="zh-CN" sz="12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13</a:t>
            </a:fld>
            <a:endParaRPr lang="zh-CN" altLang="en-US"/>
          </a:p>
        </p:txBody>
      </p:sp>
    </p:spTree>
    <p:extLst>
      <p:ext uri="{BB962C8B-B14F-4D97-AF65-F5344CB8AC3E}">
        <p14:creationId xmlns:p14="http://schemas.microsoft.com/office/powerpoint/2010/main" val="654344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特征的定义可以采取不同方式，最常见的是</a:t>
            </a:r>
            <a:r>
              <a:rPr lang="zh-CN" altLang="en-US" sz="1200" b="1" u="sng" dirty="0" smtClean="0">
                <a:latin typeface="Times New Roman" panose="02020603050405020304" pitchFamily="18" charset="0"/>
                <a:ea typeface="楷体" panose="02010609060101010101" pitchFamily="49" charset="-122"/>
                <a:cs typeface="Times New Roman" panose="02020603050405020304" pitchFamily="18" charset="0"/>
              </a:rPr>
              <a:t>以单词作为特征</a:t>
            </a:r>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，就是从一篇文档中抽取出 </a:t>
            </a:r>
            <a:r>
              <a:rPr lang="en-US" altLang="zh-CN" sz="1200" b="1" dirty="0" smtClean="0">
                <a:latin typeface="Times New Roman" panose="02020603050405020304" pitchFamily="18" charset="0"/>
                <a:ea typeface="楷体" panose="02010609060101010101" pitchFamily="49" charset="-122"/>
                <a:cs typeface="Times New Roman" panose="02020603050405020304" pitchFamily="18" charset="0"/>
              </a:rPr>
              <a:t>p</a:t>
            </a:r>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个关键词，其中每个特征会根据某种算法计算其权重，这 </a:t>
            </a:r>
            <a:r>
              <a:rPr lang="en-US" altLang="zh-CN" sz="1200" b="1" dirty="0" smtClean="0">
                <a:latin typeface="Times New Roman" panose="02020603050405020304" pitchFamily="18" charset="0"/>
                <a:ea typeface="楷体" panose="02010609060101010101" pitchFamily="49" charset="-122"/>
                <a:cs typeface="Times New Roman" panose="02020603050405020304" pitchFamily="18" charset="0"/>
              </a:rPr>
              <a:t>p </a:t>
            </a:r>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维带有权重的特征向量就用来表示这一篇文档。</a:t>
            </a:r>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14</a:t>
            </a:fld>
            <a:endParaRPr lang="zh-CN" altLang="en-US"/>
          </a:p>
        </p:txBody>
      </p:sp>
    </p:spTree>
    <p:extLst>
      <p:ext uri="{BB962C8B-B14F-4D97-AF65-F5344CB8AC3E}">
        <p14:creationId xmlns:p14="http://schemas.microsoft.com/office/powerpoint/2010/main" val="2986221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在平面向量里两个向量越接近，那么这两个向量的夹角越</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15</a:t>
            </a:fld>
            <a:endParaRPr lang="zh-CN" altLang="en-US"/>
          </a:p>
        </p:txBody>
      </p:sp>
    </p:spTree>
    <p:extLst>
      <p:ext uri="{BB962C8B-B14F-4D97-AF65-F5344CB8AC3E}">
        <p14:creationId xmlns:p14="http://schemas.microsoft.com/office/powerpoint/2010/main" val="2066091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0F1C1A9A-A8FA-452B-85AA-F08C337CC6F6}"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865153934"/>
      </p:ext>
    </p:extLst>
  </p:cSld>
  <p:clrMapOvr>
    <a:masterClrMapping/>
  </p:clrMapOvr>
  <p:transition spd="slow">
    <p:pull dir="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9914D8E-C97C-4968-BE78-045FDF3635E3}"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20398808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E3F7FD54-2FE6-46C5-9D4B-87356A384243}"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5731900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87493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EF3098-1E09-47B8-8D97-EEC8B6AACA29}"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174978742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8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2B55ADC7-76BC-46E7-A2A6-7EAA3B18676D}"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65532447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294315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smtClean="0"/>
              <a:t>贝叶斯</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F412C5C-C73A-4010-A543-514F6E608F97}"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fld id="{D03D78DB-C4DB-4A54-9981-899F9C208ADE}" type="datetime1">
              <a:rPr lang="zh-CN" altLang="en-US" smtClean="0"/>
              <a:t>2021/7/26</a:t>
            </a:fld>
            <a:endParaRPr lang="en-US" altLang="zh-CN"/>
          </a:p>
        </p:txBody>
      </p:sp>
    </p:spTree>
    <p:extLst>
      <p:ext uri="{BB962C8B-B14F-4D97-AF65-F5344CB8AC3E}">
        <p14:creationId xmlns:p14="http://schemas.microsoft.com/office/powerpoint/2010/main" val="2555185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606BE7-68A9-4E20-BF80-ABDBFE4B0B23}"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45087721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9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CC046083-9C40-4AF1-92D0-129398DA7074}"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60324665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16201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82F2C04-0D69-471B-A1B5-7BB139158565}"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4154794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5C045C-7041-4A24-977F-F05EA40DAB82}" type="datetime1">
              <a:rPr lang="zh-CN" altLang="en-US" smtClean="0"/>
              <a:pPr/>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神经网络</a:t>
            </a:r>
            <a:endParaRPr lang="zh-CN" altLang="en-US" dirty="0"/>
          </a:p>
        </p:txBody>
      </p:sp>
    </p:spTree>
    <p:extLst>
      <p:ext uri="{BB962C8B-B14F-4D97-AF65-F5344CB8AC3E}">
        <p14:creationId xmlns:p14="http://schemas.microsoft.com/office/powerpoint/2010/main" val="145294083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0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82F2C04-0D69-471B-A1B5-7BB139158565}"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05421639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101265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FA490B-4614-47BE-A024-EAB7EC141039}" type="datetime1">
              <a:rPr lang="zh-CN" altLang="en-US" smtClean="0"/>
              <a:pPr/>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推荐算法</a:t>
            </a:r>
            <a:endParaRPr lang="zh-CN" altLang="en-US" dirty="0"/>
          </a:p>
        </p:txBody>
      </p:sp>
    </p:spTree>
    <p:extLst>
      <p:ext uri="{BB962C8B-B14F-4D97-AF65-F5344CB8AC3E}">
        <p14:creationId xmlns:p14="http://schemas.microsoft.com/office/powerpoint/2010/main" val="43267748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82F2C04-0D69-471B-A1B5-7BB139158565}"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7373348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83474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215232B-5FF9-4641-BA9F-7F40B6A710F4}" type="datetime1">
              <a:rPr lang="zh-CN" altLang="en-US" smtClean="0"/>
              <a:t>2021/7/26</a:t>
            </a:fld>
            <a:endParaRPr lang="zh-CN" altLang="en-US"/>
          </a:p>
        </p:txBody>
      </p:sp>
      <p:sp>
        <p:nvSpPr>
          <p:cNvPr id="11"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12"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41739414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81678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C01EE7-A7F6-4F5D-9616-1B607D9766AB}"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215257464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CA929E71-68EC-4DFA-A08A-5C3A62C4BEC1}"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dirty="0"/>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88545433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5062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4C999D-BDCC-456F-8ABE-8977D6E162ED}"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2753634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426EE691-06DE-415B-A954-C5542FAB06D7}"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1232896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260929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6.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0" descr="wleh"/>
          <p:cNvPicPr>
            <a:picLocks noChangeAspect="1" noChangeArrowheads="1"/>
          </p:cNvPicPr>
          <p:nvPr userDrawn="1"/>
        </p:nvPicPr>
        <p:blipFill>
          <a:blip r:embed="rId27"/>
          <a:srcRect/>
          <a:stretch>
            <a:fillRect/>
          </a:stretch>
        </p:blipFill>
        <p:spPr bwMode="auto">
          <a:xfrm>
            <a:off x="-10188" y="801790"/>
            <a:ext cx="9154188" cy="5807275"/>
          </a:xfrm>
          <a:prstGeom prst="rect">
            <a:avLst/>
          </a:prstGeom>
          <a:noFill/>
          <a:ln w="9525">
            <a:noFill/>
            <a:miter lim="800000"/>
            <a:headEnd/>
            <a:tailEnd/>
          </a:ln>
        </p:spPr>
      </p:pic>
      <p:sp>
        <p:nvSpPr>
          <p:cNvPr id="23"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24"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27" name="图片 2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sp>
        <p:nvSpPr>
          <p:cNvPr id="28" name="矩形 27"/>
          <p:cNvSpPr/>
          <p:nvPr userDrawn="1"/>
        </p:nvSpPr>
        <p:spPr>
          <a:xfrm>
            <a:off x="-3" y="788988"/>
            <a:ext cx="9144004" cy="582007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0" descr="wleh"/>
          <p:cNvPicPr>
            <a:picLocks noChangeAspect="1" noChangeArrowheads="1"/>
          </p:cNvPicPr>
          <p:nvPr userDrawn="1"/>
        </p:nvPicPr>
        <p:blipFill>
          <a:blip r:embed="rId27"/>
          <a:srcRect/>
          <a:stretch>
            <a:fillRect/>
          </a:stretch>
        </p:blipFill>
        <p:spPr bwMode="auto">
          <a:xfrm>
            <a:off x="-10188" y="801790"/>
            <a:ext cx="9237315" cy="5807275"/>
          </a:xfrm>
          <a:prstGeom prst="rect">
            <a:avLst/>
          </a:prstGeom>
          <a:noFill/>
          <a:ln w="9525">
            <a:noFill/>
            <a:miter lim="800000"/>
            <a:headEnd/>
            <a:tailEnd/>
          </a:ln>
        </p:spPr>
      </p:pic>
      <p:cxnSp>
        <p:nvCxnSpPr>
          <p:cNvPr id="30" name="直接连接符 29"/>
          <p:cNvCxnSpPr/>
          <p:nvPr userDrawn="1"/>
        </p:nvCxnSpPr>
        <p:spPr>
          <a:xfrm>
            <a:off x="1" y="742376"/>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3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94DB8E53-7D56-425D-8664-57425CF36BA5}" type="datetime1">
              <a:rPr lang="zh-CN" altLang="en-US" smtClean="0"/>
              <a:t>2021/7/26</a:t>
            </a:fld>
            <a:endParaRPr lang="zh-CN" altLang="en-US"/>
          </a:p>
        </p:txBody>
      </p:sp>
      <p:sp>
        <p:nvSpPr>
          <p:cNvPr id="3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3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22662252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61" r:id="rId23"/>
    <p:sldLayoutId id="2147483665" r:id="rId24"/>
    <p:sldLayoutId id="2147483666" r:id="rId2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
        <p:nvSpPr>
          <p:cNvPr id="3" name="矩形 2"/>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94EE080-B2FB-451F-878D-CB9EE8D6D0E4}" type="datetime1">
              <a:rPr lang="zh-CN" altLang="en-US" smtClean="0"/>
              <a:t>2021/7/26</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019007686"/>
      </p:ext>
    </p:extLst>
  </p:cSld>
  <p:clrMap bg1="lt1" tx1="dk1" bg2="lt2" tx2="dk2" accent1="accent1" accent2="accent2" accent3="accent3" accent4="accent4" accent5="accent5" accent6="accent6" hlink="hlink" folHlink="folHlin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0" descr="wleh"/>
          <p:cNvPicPr>
            <a:picLocks noChangeAspect="1" noChangeArrowheads="1"/>
          </p:cNvPicPr>
          <p:nvPr userDrawn="1"/>
        </p:nvPicPr>
        <p:blipFill>
          <a:blip r:embed="rId3"/>
          <a:srcRect/>
          <a:stretch>
            <a:fillRect/>
          </a:stretch>
        </p:blipFill>
        <p:spPr bwMode="auto">
          <a:xfrm>
            <a:off x="-10188" y="801790"/>
            <a:ext cx="9154188" cy="5807275"/>
          </a:xfrm>
          <a:prstGeom prst="rect">
            <a:avLst/>
          </a:prstGeom>
          <a:noFill/>
          <a:ln w="9525">
            <a:noFill/>
            <a:miter lim="800000"/>
            <a:headEnd/>
            <a:tailEnd/>
          </a:ln>
        </p:spPr>
      </p:pic>
      <p:sp>
        <p:nvSpPr>
          <p:cNvPr id="8"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9"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cxnSp>
        <p:nvCxnSpPr>
          <p:cNvPr id="13" name="直接连接符 12"/>
          <p:cNvCxnSpPr/>
          <p:nvPr userDrawn="1"/>
        </p:nvCxnSpPr>
        <p:spPr>
          <a:xfrm>
            <a:off x="1" y="825500"/>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17"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1D44B9D5-4FC7-4C02-97C6-C469C4868A62}" type="datetime1">
              <a:rPr lang="zh-CN" altLang="en-US" smtClean="0"/>
              <a:t>2021/7/26</a:t>
            </a:fld>
            <a:endParaRPr lang="zh-CN" altLang="en-US"/>
          </a:p>
        </p:txBody>
      </p:sp>
      <p:sp>
        <p:nvSpPr>
          <p:cNvPr id="18"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19"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44573908"/>
      </p:ext>
    </p:extLst>
  </p:cSld>
  <p:clrMap bg1="lt1" tx1="dk1" bg2="lt2" tx2="dk2" accent1="accent1" accent2="accent2" accent3="accent3" accent4="accent4" accent5="accent5" accent6="accent6" hlink="hlink" folHlink="folHlink"/>
  <p:sldLayoutIdLst>
    <p:sldLayoutId id="2147483692"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4.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microsoft.com/office/2007/relationships/hdphoto" Target="../media/hdphoto1.wdp"/><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notesSlide" Target="../notesSlides/notesSlide1.xml"/><Relationship Id="rId28" Type="http://schemas.openxmlformats.org/officeDocument/2006/relationships/image" Target="../media/image5.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2.xml"/><Relationship Id="rId27" Type="http://schemas.microsoft.com/office/2007/relationships/hdphoto" Target="../media/hdphoto2.wdp"/><Relationship Id="rId30"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8.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0.jpe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hyperlink" Target="//upload.wikimedia.org/wikipedia/commons/f/ff/Vector_space_model.jpg" TargetMode="External"/><Relationship Id="rId5" Type="http://schemas.openxmlformats.org/officeDocument/2006/relationships/image" Target="../media/image29.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36.wmf"/><Relationship Id="rId5" Type="http://schemas.openxmlformats.org/officeDocument/2006/relationships/oleObject" Target="../embeddings/oleObject4.bin"/><Relationship Id="rId4" Type="http://schemas.openxmlformats.org/officeDocument/2006/relationships/image" Target="../media/image35.w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35.wmf"/><Relationship Id="rId5" Type="http://schemas.openxmlformats.org/officeDocument/2006/relationships/oleObject" Target="../embeddings/oleObject6.bin"/><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46.png"/><Relationship Id="rId11" Type="http://schemas.openxmlformats.org/officeDocument/2006/relationships/image" Target="../media/image42.wmf"/><Relationship Id="rId5" Type="http://schemas.openxmlformats.org/officeDocument/2006/relationships/image" Target="../media/image45.png"/><Relationship Id="rId10" Type="http://schemas.openxmlformats.org/officeDocument/2006/relationships/oleObject" Target="../embeddings/oleObject7.bin"/><Relationship Id="rId4" Type="http://schemas.openxmlformats.org/officeDocument/2006/relationships/image" Target="../media/image44.pn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51.png"/><Relationship Id="rId5" Type="http://schemas.openxmlformats.org/officeDocument/2006/relationships/image" Target="../media/image55.png"/><Relationship Id="rId4" Type="http://schemas.openxmlformats.org/officeDocument/2006/relationships/image" Target="../media/image54.wmf"/></Relationships>
</file>

<file path=ppt/slides/_rels/slide27.xml.rels><?xml version="1.0" encoding="UTF-8" standalone="yes"?>
<Relationships xmlns="http://schemas.openxmlformats.org/package/2006/relationships"><Relationship Id="rId3" Type="http://schemas.openxmlformats.org/officeDocument/2006/relationships/hyperlink" Target="//upload.wikimedia.org/wikipedia/commons/6/69/PageRank-hi-res.png"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550.png"/><Relationship Id="rId4" Type="http://schemas.openxmlformats.org/officeDocument/2006/relationships/image" Target="../media/image58.wmf"/></Relationships>
</file>

<file path=ppt/slides/_rels/slide31.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9.png"/><Relationship Id="rId7"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0.jpeg"/><Relationship Id="rId5" Type="http://schemas.openxmlformats.org/officeDocument/2006/relationships/hyperlink" Target="https://blog.csdn.net/huagong_adu/article/details/7362908" TargetMode="External"/><Relationship Id="rId4" Type="http://schemas.openxmlformats.org/officeDocument/2006/relationships/hyperlink" Target="https://blog.csdn.net/u010454636/article/details/51842160" TargetMode="External"/><Relationship Id="rId9" Type="http://schemas.openxmlformats.org/officeDocument/2006/relationships/image" Target="../media/image63.gif"/></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hyperlink" Target="https://blog.csdn.net/u010454636/article/details/51842160" TargetMode="Externa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hyperlink" Target="https://blog.csdn.net/u010454636/article/details/51842160"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69.wmf"/><Relationship Id="rId5" Type="http://schemas.openxmlformats.org/officeDocument/2006/relationships/oleObject" Target="../embeddings/oleObject11.bin"/><Relationship Id="rId4" Type="http://schemas.openxmlformats.org/officeDocument/2006/relationships/image" Target="../media/image68.wmf"/><Relationship Id="rId9" Type="http://schemas.openxmlformats.org/officeDocument/2006/relationships/hyperlink" Target="https://blog.csdn.net/u010454636/article/details/51842160"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72.wmf"/><Relationship Id="rId5" Type="http://schemas.openxmlformats.org/officeDocument/2006/relationships/oleObject" Target="../embeddings/oleObject14.bin"/><Relationship Id="rId4" Type="http://schemas.openxmlformats.org/officeDocument/2006/relationships/image" Target="../media/image71.wmf"/><Relationship Id="rId9" Type="http://schemas.openxmlformats.org/officeDocument/2006/relationships/hyperlink" Target="https://blog.csdn.net/u010454636/article/details/51842160" TargetMode="Externa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74.wmf"/></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hyperlink" Target="https://blog.csdn.net/u010454636/article/details/5184216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hyperlink" Target="https://blog.csdn.net/u010454636/article/details/51842160" TargetMode="External"/><Relationship Id="rId2"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81.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2" Type="http://schemas.openxmlformats.org/officeDocument/2006/relationships/hyperlink" Target="https://blog.csdn.net/u010454636/article/details/51842160"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File:Amazon.com-Logo.svg" TargetMode="External"/><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gif"/><Relationship Id="rId5" Type="http://schemas.openxmlformats.org/officeDocument/2006/relationships/hyperlink" Target="http://www.movielens.org/main" TargetMode="Externa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1.xml"/><Relationship Id="rId7" Type="http://schemas.openxmlformats.org/officeDocument/2006/relationships/hyperlink" Target="http://en.wikipedia.org/wiki/File:Admob_logo.svg" TargetMode="External"/><Relationship Id="rId12"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openxmlformats.org/officeDocument/2006/relationships/image" Target="../media/image18.png"/><Relationship Id="rId5" Type="http://schemas.openxmlformats.org/officeDocument/2006/relationships/diagramColors" Target="../diagrams/colors1.xml"/><Relationship Id="rId10" Type="http://schemas.openxmlformats.org/officeDocument/2006/relationships/hyperlink" Target="https://adshandy.com/cgi-bin/as/default.pl?la=en" TargetMode="External"/><Relationship Id="rId4" Type="http://schemas.openxmlformats.org/officeDocument/2006/relationships/diagramQuickStyle" Target="../diagrams/quickStyle1.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6.png"/><Relationship Id="rId2" Type="http://schemas.openxmlformats.org/officeDocument/2006/relationships/image" Target="../media/image22.jpeg"/><Relationship Id="rId1" Type="http://schemas.openxmlformats.org/officeDocument/2006/relationships/slideLayout" Target="../slideLayouts/slideLayout4.xml"/><Relationship Id="rId6" Type="http://schemas.openxmlformats.org/officeDocument/2006/relationships/image" Target="../media/image25.jpeg"/><Relationship Id="rId5" Type="http://schemas.openxmlformats.org/officeDocument/2006/relationships/hyperlink" Target="http://www.google.com/imgres?imgurl=http://www.chadhainternational.com/product/biology/magnifie.jpg&amp;imgrefurl=http://www.chadhainternational.com/biology.html&amp;usg=__anE7U6DrlzayXz87KpFpQISVUWg=&amp;h=403&amp;w=409&amp;sz=10&amp;hl=en&amp;start=5&amp;zoom=1&amp;tbnid=V8YLx4XdhfddKM:&amp;tbnh=123&amp;tbnw=125&amp;ei=NxurT-f8MomeiAeYlZDIAw&amp;prev=/search?q=magnifier&amp;hl=en&amp;newwindow=1&amp;sa=X&amp;gbv=2&amp;tbm=isch&amp;itbs=1" TargetMode="External"/><Relationship Id="rId4" Type="http://schemas.openxmlformats.org/officeDocument/2006/relationships/image" Target="../media/image24.gif"/></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图片 2"/>
          <p:cNvPicPr>
            <a:picLocks noChangeAspect="1"/>
          </p:cNvPicPr>
          <p:nvPr>
            <p:custDataLst>
              <p:tags r:id="rId1"/>
            </p:custDataLst>
          </p:nvPr>
        </p:nvPicPr>
        <p:blipFill>
          <a:blip r:embed="rId24">
            <a:extLst>
              <a:ext uri="{BEBA8EAE-BF5A-486C-A8C5-ECC9F3942E4B}">
                <a14:imgProps xmlns:a14="http://schemas.microsoft.com/office/drawing/2010/main">
                  <a14:imgLayer r:embed="rId25">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74700" y="-916"/>
            <a:ext cx="9903451" cy="5143500"/>
          </a:xfrm>
          <a:prstGeom prst="rect">
            <a:avLst/>
          </a:prstGeom>
        </p:spPr>
      </p:pic>
      <p:pic>
        <p:nvPicPr>
          <p:cNvPr id="24" name="PA_图片 2"/>
          <p:cNvPicPr>
            <a:picLocks noChangeAspect="1" noChangeArrowheads="1"/>
          </p:cNvPicPr>
          <p:nvPr>
            <p:custDataLst>
              <p:tags r:id="rId2"/>
            </p:custDataLst>
          </p:nvPr>
        </p:nvPicPr>
        <p:blipFill rotWithShape="1">
          <a:blip r:embed="rId26">
            <a:extLst>
              <a:ext uri="{BEBA8EAE-BF5A-486C-A8C5-ECC9F3942E4B}">
                <a14:imgProps xmlns:a14="http://schemas.microsoft.com/office/drawing/2010/main">
                  <a14:imgLayer r:embed="rId27">
                    <a14:imgEffect>
                      <a14:brightnessContrast bright="20000" contrast="20000"/>
                    </a14:imgEffect>
                  </a14:imgLayer>
                </a14:imgProps>
              </a:ext>
              <a:ext uri="{28A0092B-C50C-407E-A947-70E740481C1C}">
                <a14:useLocalDpi xmlns:a14="http://schemas.microsoft.com/office/drawing/2010/main" val="0"/>
              </a:ext>
            </a:extLst>
          </a:blip>
          <a:srcRect l="6502" r="6502" b="19233"/>
          <a:stretch/>
        </p:blipFill>
        <p:spPr bwMode="auto">
          <a:xfrm>
            <a:off x="219349" y="2679150"/>
            <a:ext cx="8945884" cy="268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A_图片 2"/>
          <p:cNvPicPr>
            <a:picLocks noChangeAspect="1" noChangeArrowheads="1"/>
          </p:cNvPicPr>
          <p:nvPr>
            <p:custDataLst>
              <p:tags r:id="rId3"/>
            </p:custDataLst>
          </p:nvPr>
        </p:nvPicPr>
        <p:blipFill rotWithShape="1">
          <a:blip r:embed="rId28">
            <a:extLst>
              <a:ext uri="{BEBA8EAE-BF5A-486C-A8C5-ECC9F3942E4B}">
                <a14:imgProps xmlns:a14="http://schemas.microsoft.com/office/drawing/2010/main">
                  <a14:imgLayer r:embed="rId27">
                    <a14:imgEffect>
                      <a14:brightnessContrast bright="20000"/>
                    </a14:imgEffect>
                  </a14:imgLayer>
                </a14:imgProps>
              </a:ext>
              <a:ext uri="{28A0092B-C50C-407E-A947-70E740481C1C}">
                <a14:useLocalDpi xmlns:a14="http://schemas.microsoft.com/office/drawing/2010/main" val="0"/>
              </a:ext>
            </a:extLst>
          </a:blip>
          <a:srcRect l="6502" r="6502" b="19233"/>
          <a:stretch/>
        </p:blipFill>
        <p:spPr bwMode="auto">
          <a:xfrm>
            <a:off x="0" y="2419171"/>
            <a:ext cx="8985229" cy="332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A_图片 2"/>
          <p:cNvPicPr>
            <a:picLocks noChangeAspect="1" noChangeArrowheads="1"/>
          </p:cNvPicPr>
          <p:nvPr>
            <p:custDataLst>
              <p:tags r:id="rId4"/>
            </p:custDataLst>
          </p:nvPr>
        </p:nvPicPr>
        <p:blipFill rotWithShape="1">
          <a:blip r:embed="rId29">
            <a:extLst>
              <a:ext uri="{BEBA8EAE-BF5A-486C-A8C5-ECC9F3942E4B}">
                <a14:imgProps xmlns:a14="http://schemas.microsoft.com/office/drawing/2010/main">
                  <a14:imgLayer r:embed="rId27">
                    <a14:imgEffect>
                      <a14:brightnessContrast bright="40000" contrast="20000"/>
                    </a14:imgEffect>
                  </a14:imgLayer>
                </a14:imgProps>
              </a:ext>
              <a:ext uri="{28A0092B-C50C-407E-A947-70E740481C1C}">
                <a14:useLocalDpi xmlns:a14="http://schemas.microsoft.com/office/drawing/2010/main" val="0"/>
              </a:ext>
            </a:extLst>
          </a:blip>
          <a:srcRect l="6502" r="6502" b="19233"/>
          <a:stretch/>
        </p:blipFill>
        <p:spPr bwMode="auto">
          <a:xfrm flipH="1">
            <a:off x="-13075" y="3943575"/>
            <a:ext cx="9157074" cy="290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A_图片 4"/>
          <p:cNvPicPr>
            <a:picLocks noChangeAspect="1"/>
          </p:cNvPicPr>
          <p:nvPr>
            <p:custDataLst>
              <p:tags r:id="rId5"/>
            </p:custDataLst>
          </p:nvPr>
        </p:nvPicPr>
        <p:blipFill rotWithShape="1">
          <a:blip r:embed="rId30">
            <a:extLst>
              <a:ext uri="{28A0092B-C50C-407E-A947-70E740481C1C}">
                <a14:useLocalDpi xmlns:a14="http://schemas.microsoft.com/office/drawing/2010/main" val="0"/>
              </a:ext>
            </a:extLst>
          </a:blip>
          <a:srcRect l="15423" t="13531" r="15718" b="15189"/>
          <a:stretch/>
        </p:blipFill>
        <p:spPr>
          <a:xfrm rot="21287991">
            <a:off x="101147" y="3116169"/>
            <a:ext cx="7382267" cy="1833236"/>
          </a:xfrm>
          <a:prstGeom prst="rect">
            <a:avLst/>
          </a:prstGeom>
        </p:spPr>
      </p:pic>
      <p:sp>
        <p:nvSpPr>
          <p:cNvPr id="52" name="PA_文本框 51"/>
          <p:cNvSpPr txBox="1"/>
          <p:nvPr>
            <p:custDataLst>
              <p:tags r:id="rId6"/>
            </p:custDataLst>
          </p:nvPr>
        </p:nvSpPr>
        <p:spPr>
          <a:xfrm>
            <a:off x="1224863" y="4647441"/>
            <a:ext cx="3178974" cy="646331"/>
          </a:xfrm>
          <a:prstGeom prst="rect">
            <a:avLst/>
          </a:prstGeom>
          <a:noFill/>
        </p:spPr>
        <p:txBody>
          <a:bodyPr wrap="square" rtlCol="0">
            <a:spAutoFit/>
          </a:bodyPr>
          <a:lstStyle/>
          <a:p>
            <a:pPr algn="ctr"/>
            <a:r>
              <a:rPr lang="zh-CN" altLang="en-US" b="1" dirty="0">
                <a:solidFill>
                  <a:srgbClr val="003366"/>
                </a:solidFill>
                <a:latin typeface="微软雅黑" panose="020B0503020204020204" pitchFamily="34" charset="-122"/>
                <a:ea typeface="微软雅黑" panose="020B0503020204020204" pitchFamily="34" charset="-122"/>
              </a:rPr>
              <a:t>数据</a:t>
            </a:r>
            <a:r>
              <a:rPr lang="zh-CN" altLang="en-US" b="1" dirty="0" smtClean="0">
                <a:solidFill>
                  <a:srgbClr val="003366"/>
                </a:solidFill>
                <a:latin typeface="微软雅黑" panose="020B0503020204020204" pitchFamily="34" charset="-122"/>
                <a:ea typeface="微软雅黑" panose="020B0503020204020204" pitchFamily="34" charset="-122"/>
              </a:rPr>
              <a:t>科学系</a:t>
            </a:r>
            <a:endParaRPr lang="en-US" altLang="zh-CN" b="1" dirty="0" smtClean="0">
              <a:solidFill>
                <a:srgbClr val="003366"/>
              </a:solidFill>
              <a:latin typeface="微软雅黑" panose="020B0503020204020204" pitchFamily="34" charset="-122"/>
              <a:ea typeface="微软雅黑" panose="020B0503020204020204" pitchFamily="34" charset="-122"/>
            </a:endParaRPr>
          </a:p>
          <a:p>
            <a:pPr algn="ctr"/>
            <a:r>
              <a:rPr lang="zh-CN" altLang="en-US" b="1" dirty="0" smtClean="0">
                <a:solidFill>
                  <a:srgbClr val="003366"/>
                </a:solidFill>
                <a:latin typeface="微软雅黑" panose="020B0503020204020204" pitchFamily="34" charset="-122"/>
                <a:ea typeface="微软雅黑" panose="020B0503020204020204" pitchFamily="34" charset="-122"/>
                <a:sym typeface="Bebas" pitchFamily="2" charset="0"/>
              </a:rPr>
              <a:t>数字</a:t>
            </a:r>
            <a:r>
              <a:rPr lang="zh-CN" altLang="en-US" b="1" dirty="0">
                <a:solidFill>
                  <a:srgbClr val="003366"/>
                </a:solidFill>
                <a:latin typeface="微软雅黑" panose="020B0503020204020204" pitchFamily="34" charset="-122"/>
                <a:ea typeface="微软雅黑" panose="020B0503020204020204" pitchFamily="34" charset="-122"/>
                <a:sym typeface="Bebas" pitchFamily="2" charset="0"/>
              </a:rPr>
              <a:t>农业工程技术研究中心</a:t>
            </a:r>
          </a:p>
        </p:txBody>
      </p:sp>
      <p:grpSp>
        <p:nvGrpSpPr>
          <p:cNvPr id="4" name="组合 3"/>
          <p:cNvGrpSpPr/>
          <p:nvPr/>
        </p:nvGrpSpPr>
        <p:grpSpPr>
          <a:xfrm>
            <a:off x="506599" y="2711248"/>
            <a:ext cx="4825672" cy="72961"/>
            <a:chOff x="-1175327" y="3822509"/>
            <a:chExt cx="9546379" cy="206442"/>
          </a:xfrm>
        </p:grpSpPr>
        <p:sp>
          <p:nvSpPr>
            <p:cNvPr id="54" name="PA_矩形 53"/>
            <p:cNvSpPr/>
            <p:nvPr>
              <p:custDataLst>
                <p:tags r:id="rId19"/>
              </p:custDataLst>
            </p:nvPr>
          </p:nvSpPr>
          <p:spPr>
            <a:xfrm flipV="1">
              <a:off x="-1175327" y="3832283"/>
              <a:ext cx="3195731" cy="18356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5" name="PA_矩形 54"/>
            <p:cNvSpPr/>
            <p:nvPr>
              <p:custDataLst>
                <p:tags r:id="rId20"/>
              </p:custDataLst>
            </p:nvPr>
          </p:nvSpPr>
          <p:spPr>
            <a:xfrm>
              <a:off x="2020404" y="3822509"/>
              <a:ext cx="3177078" cy="2064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6" name="PA_矩形 55"/>
            <p:cNvSpPr/>
            <p:nvPr>
              <p:custDataLst>
                <p:tags r:id="rId21"/>
              </p:custDataLst>
            </p:nvPr>
          </p:nvSpPr>
          <p:spPr>
            <a:xfrm flipV="1">
              <a:off x="5193974" y="3832283"/>
              <a:ext cx="3177078" cy="1835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grpSp>
      <p:sp>
        <p:nvSpPr>
          <p:cNvPr id="57" name="PA_文本框 56"/>
          <p:cNvSpPr txBox="1"/>
          <p:nvPr>
            <p:custDataLst>
              <p:tags r:id="rId7"/>
            </p:custDataLst>
          </p:nvPr>
        </p:nvSpPr>
        <p:spPr>
          <a:xfrm>
            <a:off x="-109194" y="1877205"/>
            <a:ext cx="5619987" cy="694576"/>
          </a:xfrm>
          <a:prstGeom prst="rect">
            <a:avLst/>
          </a:prstGeom>
          <a:noFill/>
          <a:effectLst>
            <a:outerShdw blurRad="50800" dist="990600" dir="2820000" sx="60000" sy="60000" algn="l" rotWithShape="0">
              <a:srgbClr val="008A87">
                <a:alpha val="0"/>
              </a:srgbClr>
            </a:outerShdw>
          </a:effectLst>
        </p:spPr>
        <p:txBody>
          <a:bodyPr wrap="square" lIns="0" tIns="93499" rIns="116874" rtlCol="0" anchor="b" anchorCtr="1">
            <a:spAutoFit/>
          </a:bodyPr>
          <a:lstStyle/>
          <a:p>
            <a:pPr lvl="1"/>
            <a:r>
              <a:rPr lang="en-US" altLang="zh-CN" sz="3116" b="1" spc="-195" dirty="0">
                <a:latin typeface="Bebas" pitchFamily="2" charset="0"/>
                <a:ea typeface="微软雅黑" panose="020B0503020204020204" pitchFamily="34" charset="-122"/>
                <a:sym typeface="Bebas" pitchFamily="2" charset="0"/>
              </a:rPr>
              <a:t> </a:t>
            </a:r>
            <a:r>
              <a:rPr lang="zh-CN" altLang="en-US" sz="3600" b="1" spc="-195" dirty="0" smtClean="0">
                <a:latin typeface="Bebas" pitchFamily="2" charset="0"/>
                <a:ea typeface="微软雅黑" panose="020B0503020204020204" pitchFamily="34" charset="-122"/>
                <a:sym typeface="Bebas" pitchFamily="2" charset="0"/>
              </a:rPr>
              <a:t>数据挖掘原理</a:t>
            </a:r>
            <a:endParaRPr lang="zh-CN" altLang="en-US" sz="2800" b="1" spc="-195" dirty="0">
              <a:latin typeface="Bebas" pitchFamily="2" charset="0"/>
              <a:ea typeface="微软雅黑" panose="020B0503020204020204" pitchFamily="34" charset="-122"/>
              <a:sym typeface="Bebas" pitchFamily="2" charset="0"/>
            </a:endParaRPr>
          </a:p>
        </p:txBody>
      </p:sp>
      <p:sp>
        <p:nvSpPr>
          <p:cNvPr id="58" name="PA_圆角矩形 57"/>
          <p:cNvSpPr/>
          <p:nvPr>
            <p:custDataLst>
              <p:tags r:id="rId8"/>
            </p:custDataLst>
          </p:nvPr>
        </p:nvSpPr>
        <p:spPr>
          <a:xfrm>
            <a:off x="-70306" y="2925095"/>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116"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主讲教师：李志</a:t>
            </a:r>
            <a:r>
              <a:rPr lang="zh-CN" altLang="en-US" sz="3116"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勇</a:t>
            </a:r>
            <a:endParaRPr lang="zh-CN" altLang="en-US" sz="1818" b="1"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endParaRPr>
          </a:p>
        </p:txBody>
      </p:sp>
      <p:sp>
        <p:nvSpPr>
          <p:cNvPr id="13" name="PA_任意多边形 13"/>
          <p:cNvSpPr>
            <a:spLocks/>
          </p:cNvSpPr>
          <p:nvPr>
            <p:custDataLst>
              <p:tags r:id="rId9"/>
            </p:custDataLst>
          </p:nvPr>
        </p:nvSpPr>
        <p:spPr bwMode="auto">
          <a:xfrm>
            <a:off x="5922097" y="-3039"/>
            <a:ext cx="1745079" cy="1744049"/>
          </a:xfrm>
          <a:custGeom>
            <a:avLst/>
            <a:gdLst>
              <a:gd name="T0" fmla="*/ 0 w 5711"/>
              <a:gd name="T1" fmla="*/ 2855 h 5711"/>
              <a:gd name="T2" fmla="*/ 2855 w 5711"/>
              <a:gd name="T3" fmla="*/ 0 h 5711"/>
              <a:gd name="T4" fmla="*/ 5711 w 5711"/>
              <a:gd name="T5" fmla="*/ 2855 h 5711"/>
              <a:gd name="T6" fmla="*/ 2855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5" y="0"/>
                </a:lnTo>
                <a:lnTo>
                  <a:pt x="5711" y="2855"/>
                </a:lnTo>
                <a:lnTo>
                  <a:pt x="2855" y="5711"/>
                </a:lnTo>
                <a:lnTo>
                  <a:pt x="0" y="2855"/>
                </a:lnTo>
                <a:close/>
              </a:path>
            </a:pathLst>
          </a:custGeom>
          <a:solidFill>
            <a:srgbClr val="00B0F0">
              <a:alpha val="23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pic>
        <p:nvPicPr>
          <p:cNvPr id="14" name="PA_图片 15" descr="C:\Users\Administrator\Desktop\图片113413.png"/>
          <p:cNvPicPr>
            <a:picLocks noChangeAspect="1" noChangeArrowheads="1"/>
          </p:cNvPicPr>
          <p:nvPr>
            <p:custDataLst>
              <p:tags r:id="rId10"/>
            </p:custDataLst>
          </p:nvPr>
        </p:nvPicPr>
        <p:blipFill rotWithShape="1">
          <a:blip r:embed="rId31" cstate="print">
            <a:extLst>
              <a:ext uri="{28A0092B-C50C-407E-A947-70E740481C1C}">
                <a14:useLocalDpi xmlns:a14="http://schemas.microsoft.com/office/drawing/2010/main" val="0"/>
              </a:ext>
            </a:extLst>
          </a:blip>
          <a:srcRect l="26140" t="6321" r="26486" b="8083"/>
          <a:stretch/>
        </p:blipFill>
        <p:spPr bwMode="auto">
          <a:xfrm>
            <a:off x="5878999" y="1026203"/>
            <a:ext cx="2976856" cy="302546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PA_组合 14"/>
          <p:cNvGrpSpPr/>
          <p:nvPr>
            <p:custDataLst>
              <p:tags r:id="rId11"/>
            </p:custDataLst>
          </p:nvPr>
        </p:nvGrpSpPr>
        <p:grpSpPr>
          <a:xfrm>
            <a:off x="5670591" y="3234584"/>
            <a:ext cx="1745079" cy="1744049"/>
            <a:chOff x="8916682" y="3879850"/>
            <a:chExt cx="2687637" cy="2686050"/>
          </a:xfrm>
          <a:solidFill>
            <a:srgbClr val="0172EF"/>
          </a:solidFill>
        </p:grpSpPr>
        <p:sp>
          <p:nvSpPr>
            <p:cNvPr id="16" name="Freeform 5"/>
            <p:cNvSpPr>
              <a:spLocks/>
            </p:cNvSpPr>
            <p:nvPr/>
          </p:nvSpPr>
          <p:spPr bwMode="auto">
            <a:xfrm>
              <a:off x="8916682" y="3879850"/>
              <a:ext cx="2687637" cy="2686050"/>
            </a:xfrm>
            <a:custGeom>
              <a:avLst/>
              <a:gdLst>
                <a:gd name="T0" fmla="*/ 0 w 5711"/>
                <a:gd name="T1" fmla="*/ 2856 h 5712"/>
                <a:gd name="T2" fmla="*/ 2856 w 5711"/>
                <a:gd name="T3" fmla="*/ 0 h 5712"/>
                <a:gd name="T4" fmla="*/ 5711 w 5711"/>
                <a:gd name="T5" fmla="*/ 2856 h 5712"/>
                <a:gd name="T6" fmla="*/ 2856 w 5711"/>
                <a:gd name="T7" fmla="*/ 5712 h 5712"/>
                <a:gd name="T8" fmla="*/ 0 w 5711"/>
                <a:gd name="T9" fmla="*/ 2856 h 5712"/>
              </a:gdLst>
              <a:ahLst/>
              <a:cxnLst>
                <a:cxn ang="0">
                  <a:pos x="T0" y="T1"/>
                </a:cxn>
                <a:cxn ang="0">
                  <a:pos x="T2" y="T3"/>
                </a:cxn>
                <a:cxn ang="0">
                  <a:pos x="T4" y="T5"/>
                </a:cxn>
                <a:cxn ang="0">
                  <a:pos x="T6" y="T7"/>
                </a:cxn>
                <a:cxn ang="0">
                  <a:pos x="T8" y="T9"/>
                </a:cxn>
              </a:cxnLst>
              <a:rect l="0" t="0" r="r" b="b"/>
              <a:pathLst>
                <a:path w="5711" h="5712">
                  <a:moveTo>
                    <a:pt x="0" y="2856"/>
                  </a:moveTo>
                  <a:lnTo>
                    <a:pt x="2856" y="0"/>
                  </a:lnTo>
                  <a:lnTo>
                    <a:pt x="5711" y="2856"/>
                  </a:lnTo>
                  <a:lnTo>
                    <a:pt x="2856" y="5712"/>
                  </a:lnTo>
                  <a:lnTo>
                    <a:pt x="0" y="2856"/>
                  </a:lnTo>
                  <a:close/>
                </a:path>
              </a:pathLst>
            </a:custGeom>
            <a:solidFill>
              <a:srgbClr val="0172EF">
                <a:alpha val="62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17" name="TextBox 16"/>
            <p:cNvSpPr txBox="1"/>
            <p:nvPr/>
          </p:nvSpPr>
          <p:spPr>
            <a:xfrm>
              <a:off x="9936881"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团队</a:t>
              </a:r>
            </a:p>
          </p:txBody>
        </p:sp>
      </p:grpSp>
      <p:grpSp>
        <p:nvGrpSpPr>
          <p:cNvPr id="18" name="PA_组合 17"/>
          <p:cNvGrpSpPr/>
          <p:nvPr>
            <p:custDataLst>
              <p:tags r:id="rId12"/>
            </p:custDataLst>
          </p:nvPr>
        </p:nvGrpSpPr>
        <p:grpSpPr>
          <a:xfrm>
            <a:off x="6543646" y="4107638"/>
            <a:ext cx="1745079" cy="1744049"/>
            <a:chOff x="10261294" y="5224463"/>
            <a:chExt cx="2687637" cy="2686050"/>
          </a:xfrm>
          <a:solidFill>
            <a:srgbClr val="00B0F0"/>
          </a:solidFill>
        </p:grpSpPr>
        <p:sp>
          <p:nvSpPr>
            <p:cNvPr id="19" name="Freeform 8"/>
            <p:cNvSpPr>
              <a:spLocks/>
            </p:cNvSpPr>
            <p:nvPr/>
          </p:nvSpPr>
          <p:spPr bwMode="auto">
            <a:xfrm>
              <a:off x="10261294" y="5224463"/>
              <a:ext cx="2687637" cy="2686050"/>
            </a:xfrm>
            <a:custGeom>
              <a:avLst/>
              <a:gdLst>
                <a:gd name="T0" fmla="*/ 2855 w 5711"/>
                <a:gd name="T1" fmla="*/ 0 h 5711"/>
                <a:gd name="T2" fmla="*/ 5711 w 5711"/>
                <a:gd name="T3" fmla="*/ 2856 h 5711"/>
                <a:gd name="T4" fmla="*/ 2855 w 5711"/>
                <a:gd name="T5" fmla="*/ 5711 h 5711"/>
                <a:gd name="T6" fmla="*/ 0 w 5711"/>
                <a:gd name="T7" fmla="*/ 2856 h 5711"/>
                <a:gd name="T8" fmla="*/ 2855 w 5711"/>
                <a:gd name="T9" fmla="*/ 0 h 5711"/>
              </a:gdLst>
              <a:ahLst/>
              <a:cxnLst>
                <a:cxn ang="0">
                  <a:pos x="T0" y="T1"/>
                </a:cxn>
                <a:cxn ang="0">
                  <a:pos x="T2" y="T3"/>
                </a:cxn>
                <a:cxn ang="0">
                  <a:pos x="T4" y="T5"/>
                </a:cxn>
                <a:cxn ang="0">
                  <a:pos x="T6" y="T7"/>
                </a:cxn>
                <a:cxn ang="0">
                  <a:pos x="T8" y="T9"/>
                </a:cxn>
              </a:cxnLst>
              <a:rect l="0" t="0" r="r" b="b"/>
              <a:pathLst>
                <a:path w="5711" h="5711">
                  <a:moveTo>
                    <a:pt x="2855" y="0"/>
                  </a:moveTo>
                  <a:lnTo>
                    <a:pt x="5711" y="2856"/>
                  </a:lnTo>
                  <a:lnTo>
                    <a:pt x="2855" y="5711"/>
                  </a:lnTo>
                  <a:lnTo>
                    <a:pt x="0" y="2856"/>
                  </a:lnTo>
                  <a:lnTo>
                    <a:pt x="2855" y="0"/>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5" name="TextBox 24"/>
            <p:cNvSpPr txBox="1"/>
            <p:nvPr/>
          </p:nvSpPr>
          <p:spPr>
            <a:xfrm>
              <a:off x="11115222" y="6311835"/>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合作</a:t>
              </a:r>
            </a:p>
          </p:txBody>
        </p:sp>
      </p:grpSp>
      <p:grpSp>
        <p:nvGrpSpPr>
          <p:cNvPr id="26" name="PA_组合 25"/>
          <p:cNvGrpSpPr/>
          <p:nvPr>
            <p:custDataLst>
              <p:tags r:id="rId13"/>
            </p:custDataLst>
          </p:nvPr>
        </p:nvGrpSpPr>
        <p:grpSpPr>
          <a:xfrm>
            <a:off x="5670591" y="4978632"/>
            <a:ext cx="1745079" cy="1744049"/>
            <a:chOff x="8916682" y="6565900"/>
            <a:chExt cx="2687637" cy="2686050"/>
          </a:xfrm>
          <a:solidFill>
            <a:srgbClr val="1574FF">
              <a:alpha val="55000"/>
            </a:srgbClr>
          </a:solidFill>
        </p:grpSpPr>
        <p:sp>
          <p:nvSpPr>
            <p:cNvPr id="27" name="Freeform 9"/>
            <p:cNvSpPr>
              <a:spLocks/>
            </p:cNvSpPr>
            <p:nvPr/>
          </p:nvSpPr>
          <p:spPr bwMode="auto">
            <a:xfrm>
              <a:off x="8916682" y="6565900"/>
              <a:ext cx="2687637" cy="2686050"/>
            </a:xfrm>
            <a:custGeom>
              <a:avLst/>
              <a:gdLst>
                <a:gd name="T0" fmla="*/ 0 w 5711"/>
                <a:gd name="T1" fmla="*/ 2856 h 5711"/>
                <a:gd name="T2" fmla="*/ 2856 w 5711"/>
                <a:gd name="T3" fmla="*/ 0 h 5711"/>
                <a:gd name="T4" fmla="*/ 5711 w 5711"/>
                <a:gd name="T5" fmla="*/ 2856 h 5711"/>
                <a:gd name="T6" fmla="*/ 2856 w 5711"/>
                <a:gd name="T7" fmla="*/ 5711 h 5711"/>
                <a:gd name="T8" fmla="*/ 0 w 5711"/>
                <a:gd name="T9" fmla="*/ 2856 h 5711"/>
              </a:gdLst>
              <a:ahLst/>
              <a:cxnLst>
                <a:cxn ang="0">
                  <a:pos x="T0" y="T1"/>
                </a:cxn>
                <a:cxn ang="0">
                  <a:pos x="T2" y="T3"/>
                </a:cxn>
                <a:cxn ang="0">
                  <a:pos x="T4" y="T5"/>
                </a:cxn>
                <a:cxn ang="0">
                  <a:pos x="T6" y="T7"/>
                </a:cxn>
                <a:cxn ang="0">
                  <a:pos x="T8" y="T9"/>
                </a:cxn>
              </a:cxnLst>
              <a:rect l="0" t="0" r="r" b="b"/>
              <a:pathLst>
                <a:path w="5711" h="5711">
                  <a:moveTo>
                    <a:pt x="0" y="2856"/>
                  </a:moveTo>
                  <a:lnTo>
                    <a:pt x="2856" y="0"/>
                  </a:lnTo>
                  <a:lnTo>
                    <a:pt x="5711"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8" name="TextBox 27"/>
            <p:cNvSpPr txBox="1"/>
            <p:nvPr/>
          </p:nvSpPr>
          <p:spPr>
            <a:xfrm>
              <a:off x="9819735"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1" name="PA_组合 30"/>
          <p:cNvGrpSpPr/>
          <p:nvPr>
            <p:custDataLst>
              <p:tags r:id="rId14"/>
            </p:custDataLst>
          </p:nvPr>
        </p:nvGrpSpPr>
        <p:grpSpPr>
          <a:xfrm>
            <a:off x="7405747" y="4978632"/>
            <a:ext cx="1745079" cy="1744049"/>
            <a:chOff x="11605907" y="6565900"/>
            <a:chExt cx="2687637" cy="2686050"/>
          </a:xfrm>
          <a:solidFill>
            <a:srgbClr val="1574FF">
              <a:alpha val="60000"/>
            </a:srgbClr>
          </a:solidFill>
        </p:grpSpPr>
        <p:sp>
          <p:nvSpPr>
            <p:cNvPr id="32" name="Freeform 10"/>
            <p:cNvSpPr>
              <a:spLocks/>
            </p:cNvSpPr>
            <p:nvPr/>
          </p:nvSpPr>
          <p:spPr bwMode="auto">
            <a:xfrm>
              <a:off x="11605907" y="6565900"/>
              <a:ext cx="2687637" cy="2686050"/>
            </a:xfrm>
            <a:custGeom>
              <a:avLst/>
              <a:gdLst>
                <a:gd name="T0" fmla="*/ 0 w 5712"/>
                <a:gd name="T1" fmla="*/ 2856 h 5711"/>
                <a:gd name="T2" fmla="*/ 2856 w 5712"/>
                <a:gd name="T3" fmla="*/ 0 h 5711"/>
                <a:gd name="T4" fmla="*/ 5712 w 5712"/>
                <a:gd name="T5" fmla="*/ 2856 h 5711"/>
                <a:gd name="T6" fmla="*/ 2856 w 5712"/>
                <a:gd name="T7" fmla="*/ 5711 h 5711"/>
                <a:gd name="T8" fmla="*/ 0 w 5712"/>
                <a:gd name="T9" fmla="*/ 2856 h 5711"/>
              </a:gdLst>
              <a:ahLst/>
              <a:cxnLst>
                <a:cxn ang="0">
                  <a:pos x="T0" y="T1"/>
                </a:cxn>
                <a:cxn ang="0">
                  <a:pos x="T2" y="T3"/>
                </a:cxn>
                <a:cxn ang="0">
                  <a:pos x="T4" y="T5"/>
                </a:cxn>
                <a:cxn ang="0">
                  <a:pos x="T6" y="T7"/>
                </a:cxn>
                <a:cxn ang="0">
                  <a:pos x="T8" y="T9"/>
                </a:cxn>
              </a:cxnLst>
              <a:rect l="0" t="0" r="r" b="b"/>
              <a:pathLst>
                <a:path w="5712" h="5711">
                  <a:moveTo>
                    <a:pt x="0" y="2856"/>
                  </a:moveTo>
                  <a:lnTo>
                    <a:pt x="2856" y="0"/>
                  </a:lnTo>
                  <a:lnTo>
                    <a:pt x="5712"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3" name="TextBox 32"/>
            <p:cNvSpPr txBox="1"/>
            <p:nvPr/>
          </p:nvSpPr>
          <p:spPr>
            <a:xfrm>
              <a:off x="12452216"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4" name="PA_组合 33"/>
          <p:cNvGrpSpPr/>
          <p:nvPr>
            <p:custDataLst>
              <p:tags r:id="rId15"/>
            </p:custDataLst>
          </p:nvPr>
        </p:nvGrpSpPr>
        <p:grpSpPr>
          <a:xfrm>
            <a:off x="7416702" y="3234584"/>
            <a:ext cx="1745079" cy="1744049"/>
            <a:chOff x="11605907" y="3879850"/>
            <a:chExt cx="2687637" cy="2686050"/>
          </a:xfrm>
          <a:solidFill>
            <a:srgbClr val="FFB329"/>
          </a:solidFill>
        </p:grpSpPr>
        <p:sp>
          <p:nvSpPr>
            <p:cNvPr id="35" name="Freeform 6"/>
            <p:cNvSpPr>
              <a:spLocks/>
            </p:cNvSpPr>
            <p:nvPr/>
          </p:nvSpPr>
          <p:spPr bwMode="auto">
            <a:xfrm>
              <a:off x="11605907" y="3879850"/>
              <a:ext cx="2687637" cy="2686050"/>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6" name="TextBox 35"/>
            <p:cNvSpPr txBox="1"/>
            <p:nvPr/>
          </p:nvSpPr>
          <p:spPr>
            <a:xfrm>
              <a:off x="12466289"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责任</a:t>
              </a:r>
            </a:p>
          </p:txBody>
        </p:sp>
      </p:grpSp>
      <p:grpSp>
        <p:nvGrpSpPr>
          <p:cNvPr id="37" name="PA_组合 36"/>
          <p:cNvGrpSpPr/>
          <p:nvPr>
            <p:custDataLst>
              <p:tags r:id="rId16"/>
            </p:custDataLst>
          </p:nvPr>
        </p:nvGrpSpPr>
        <p:grpSpPr>
          <a:xfrm>
            <a:off x="5051103" y="868986"/>
            <a:ext cx="1745079" cy="1744049"/>
            <a:chOff x="7962594" y="236538"/>
            <a:chExt cx="2687637" cy="2686050"/>
          </a:xfrm>
        </p:grpSpPr>
        <p:sp>
          <p:nvSpPr>
            <p:cNvPr id="38" name="Freeform 11"/>
            <p:cNvSpPr>
              <a:spLocks/>
            </p:cNvSpPr>
            <p:nvPr/>
          </p:nvSpPr>
          <p:spPr bwMode="auto">
            <a:xfrm>
              <a:off x="7962594" y="236538"/>
              <a:ext cx="2687637" cy="2686050"/>
            </a:xfrm>
            <a:custGeom>
              <a:avLst/>
              <a:gdLst>
                <a:gd name="T0" fmla="*/ 0 w 5711"/>
                <a:gd name="T1" fmla="*/ 2855 h 5711"/>
                <a:gd name="T2" fmla="*/ 2856 w 5711"/>
                <a:gd name="T3" fmla="*/ 0 h 5711"/>
                <a:gd name="T4" fmla="*/ 5711 w 5711"/>
                <a:gd name="T5" fmla="*/ 2855 h 5711"/>
                <a:gd name="T6" fmla="*/ 2856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6" y="0"/>
                  </a:lnTo>
                  <a:lnTo>
                    <a:pt x="5711" y="2855"/>
                  </a:lnTo>
                  <a:lnTo>
                    <a:pt x="2856" y="5711"/>
                  </a:lnTo>
                  <a:lnTo>
                    <a:pt x="0" y="2855"/>
                  </a:lnTo>
                  <a:close/>
                </a:path>
              </a:pathLst>
            </a:custGeom>
            <a:solidFill>
              <a:srgbClr val="1574FF">
                <a:alpha val="71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9" name="TextBox 38"/>
            <p:cNvSpPr txBox="1"/>
            <p:nvPr/>
          </p:nvSpPr>
          <p:spPr>
            <a:xfrm>
              <a:off x="8916682" y="1322774"/>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市场</a:t>
              </a:r>
            </a:p>
          </p:txBody>
        </p:sp>
      </p:grpSp>
      <p:sp>
        <p:nvSpPr>
          <p:cNvPr id="12" name="PA_任意多边形 12"/>
          <p:cNvSpPr>
            <a:spLocks/>
          </p:cNvSpPr>
          <p:nvPr>
            <p:custDataLst>
              <p:tags r:id="rId17"/>
            </p:custDataLst>
          </p:nvPr>
        </p:nvSpPr>
        <p:spPr bwMode="auto">
          <a:xfrm>
            <a:off x="4175987" y="-6131"/>
            <a:ext cx="1745079" cy="1744049"/>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solidFill>
            <a:srgbClr val="1574FF">
              <a:alpha val="55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40" name="TextBox 38"/>
          <p:cNvSpPr txBox="1"/>
          <p:nvPr/>
        </p:nvSpPr>
        <p:spPr>
          <a:xfrm>
            <a:off x="4802357" y="777658"/>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战略</a:t>
            </a:r>
          </a:p>
        </p:txBody>
      </p:sp>
      <p:sp>
        <p:nvSpPr>
          <p:cNvPr id="41" name="TextBox 38"/>
          <p:cNvSpPr txBox="1"/>
          <p:nvPr/>
        </p:nvSpPr>
        <p:spPr>
          <a:xfrm>
            <a:off x="6578041" y="781826"/>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研发</a:t>
            </a:r>
          </a:p>
        </p:txBody>
      </p:sp>
      <p:sp>
        <p:nvSpPr>
          <p:cNvPr id="43" name="PA_圆角矩形 57"/>
          <p:cNvSpPr/>
          <p:nvPr>
            <p:custDataLst>
              <p:tags r:id="rId18"/>
            </p:custDataLst>
          </p:nvPr>
        </p:nvSpPr>
        <p:spPr>
          <a:xfrm>
            <a:off x="597799" y="5003856"/>
            <a:ext cx="601026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移动：</a:t>
            </a:r>
            <a:r>
              <a:rPr lang="en-US" altLang="zh-CN" b="1" dirty="0" smtClean="0">
                <a:solidFill>
                  <a:schemeClr val="tx1"/>
                </a:solidFill>
                <a:effectLst>
                  <a:outerShdw blurRad="38100" dist="38100" dir="2700000" algn="tl">
                    <a:srgbClr val="000000">
                      <a:alpha val="43137"/>
                    </a:srgbClr>
                  </a:outerShdw>
                </a:effectLst>
                <a:latin typeface="+mj-ea"/>
                <a:ea typeface="+mj-ea"/>
                <a:sym typeface="Bebas" pitchFamily="2" charset="0"/>
              </a:rPr>
              <a:t>13882213811  </a:t>
            </a:r>
            <a:r>
              <a:rPr lang="zh-CN" altLang="en-US" sz="1818" b="1" dirty="0" smtClean="0">
                <a:solidFill>
                  <a:schemeClr val="tx1"/>
                </a:solidFill>
                <a:effectLst>
                  <a:outerShdw blurRad="38100" dist="38100" dir="2700000" algn="tl">
                    <a:srgbClr val="000000">
                      <a:alpha val="43137"/>
                    </a:srgbClr>
                  </a:outerShdw>
                </a:effectLst>
                <a:latin typeface="+mj-ea"/>
                <a:ea typeface="+mj-ea"/>
                <a:sym typeface="Bebas" pitchFamily="2" charset="0"/>
              </a:rPr>
              <a:t>电</a:t>
            </a:r>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邮</a:t>
            </a:r>
            <a:r>
              <a:rPr lang="en-US" altLang="zh-CN" sz="1818" b="1" dirty="0">
                <a:solidFill>
                  <a:schemeClr val="tx1"/>
                </a:solidFill>
                <a:effectLst>
                  <a:outerShdw blurRad="38100" dist="38100" dir="2700000" algn="tl">
                    <a:srgbClr val="000000">
                      <a:alpha val="43137"/>
                    </a:srgbClr>
                  </a:outerShdw>
                </a:effectLst>
                <a:latin typeface="+mj-ea"/>
                <a:ea typeface="+mj-ea"/>
                <a:sym typeface="Bebas" pitchFamily="2" charset="0"/>
              </a:rPr>
              <a:t>: lzy@sicau.edu.cn</a:t>
            </a:r>
            <a:endPar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endParaRPr>
          </a:p>
        </p:txBody>
      </p:sp>
      <p:sp>
        <p:nvSpPr>
          <p:cNvPr id="2" name="日期占位符 1"/>
          <p:cNvSpPr>
            <a:spLocks noGrp="1"/>
          </p:cNvSpPr>
          <p:nvPr>
            <p:ph type="dt" sz="half" idx="2"/>
          </p:nvPr>
        </p:nvSpPr>
        <p:spPr/>
        <p:txBody>
          <a:bodyPr/>
          <a:lstStyle/>
          <a:p>
            <a:fld id="{AC4A2F97-CF36-4EDE-A99E-5363DD6D9084}" type="datetime1">
              <a:rPr lang="zh-CN" altLang="en-US" smtClean="0"/>
              <a:t>2021/7/26</a:t>
            </a:fld>
            <a:endParaRPr lang="zh-CN" altLang="en-US"/>
          </a:p>
        </p:txBody>
      </p:sp>
      <p:sp>
        <p:nvSpPr>
          <p:cNvPr id="6" name="页脚占位符 5"/>
          <p:cNvSpPr>
            <a:spLocks noGrp="1"/>
          </p:cNvSpPr>
          <p:nvPr>
            <p:ph type="ftr" sz="quarter" idx="3"/>
          </p:nvPr>
        </p:nvSpPr>
        <p:spPr/>
        <p:txBody>
          <a:bodyPr/>
          <a:lstStyle/>
          <a:p>
            <a:r>
              <a:rPr lang="zh-CN" altLang="en-US" smtClean="0"/>
              <a:t>贝叶斯</a:t>
            </a:r>
            <a:endParaRPr lang="zh-CN" altLang="en-US"/>
          </a:p>
        </p:txBody>
      </p:sp>
      <p:sp>
        <p:nvSpPr>
          <p:cNvPr id="7" name="灯片编号占位符 6"/>
          <p:cNvSpPr>
            <a:spLocks noGrp="1"/>
          </p:cNvSpPr>
          <p:nvPr>
            <p:ph type="sldNum" sz="quarter" idx="4"/>
          </p:nvPr>
        </p:nvSpPr>
        <p:spPr/>
        <p:txBody>
          <a:bodyPr/>
          <a:lstStyle/>
          <a:p>
            <a:fld id="{B56BBEF4-C866-47E6-949C-7ADFB3A5A8F5}" type="slidenum">
              <a:rPr lang="zh-CN" altLang="en-US" smtClean="0"/>
              <a:pPr/>
              <a:t>1</a:t>
            </a:fld>
            <a:endParaRPr lang="zh-CN" altLang="en-US"/>
          </a:p>
        </p:txBody>
      </p:sp>
    </p:spTree>
    <p:extLst>
      <p:ext uri="{BB962C8B-B14F-4D97-AF65-F5344CB8AC3E}">
        <p14:creationId xmlns:p14="http://schemas.microsoft.com/office/powerpoint/2010/main" val="253571894"/>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utoRev="1" fill="hold" nodeType="withEffect">
                                  <p:stCondLst>
                                    <p:cond delay="0"/>
                                  </p:stCondLst>
                                  <p:childTnLst>
                                    <p:animMotion origin="layout" path="M -8.33333E-7 1.48148E-6 L 0.07951 1.48148E-6 " pathEditMode="relative" rAng="0" ptsTypes="AA">
                                      <p:cBhvr>
                                        <p:cTn id="6" dur="5000" fill="hold"/>
                                        <p:tgtEl>
                                          <p:spTgt spid="3"/>
                                        </p:tgtEl>
                                        <p:attrNameLst>
                                          <p:attrName>ppt_x</p:attrName>
                                          <p:attrName>ppt_y</p:attrName>
                                        </p:attrNameLst>
                                      </p:cBhvr>
                                      <p:rCtr x="3976" y="0"/>
                                    </p:animMotion>
                                  </p:childTnLst>
                                </p:cTn>
                              </p:par>
                              <p:par>
                                <p:cTn id="7" presetID="6" presetClass="emph" presetSubtype="0" autoRev="1" fill="hold" nodeType="withEffect">
                                  <p:stCondLst>
                                    <p:cond delay="0"/>
                                  </p:stCondLst>
                                  <p:childTnLst>
                                    <p:animScale>
                                      <p:cBhvr>
                                        <p:cTn id="8" dur="5000" fill="hold"/>
                                        <p:tgtEl>
                                          <p:spTgt spid="24"/>
                                        </p:tgtEl>
                                      </p:cBhvr>
                                      <p:by x="150000" y="150000"/>
                                    </p:animScale>
                                  </p:childTnLst>
                                </p:cTn>
                              </p:par>
                              <p:par>
                                <p:cTn id="9" presetID="42" presetClass="path" presetSubtype="0" autoRev="1" fill="hold" nodeType="withEffect">
                                  <p:stCondLst>
                                    <p:cond delay="0"/>
                                  </p:stCondLst>
                                  <p:childTnLst>
                                    <p:animMotion origin="layout" path="M -8.33333E-7 -2.59259E-6 L -0.05226 -0.03727 " pathEditMode="relative" rAng="0" ptsTypes="AA">
                                      <p:cBhvr>
                                        <p:cTn id="10" dur="5000" fill="hold"/>
                                        <p:tgtEl>
                                          <p:spTgt spid="24"/>
                                        </p:tgtEl>
                                        <p:attrNameLst>
                                          <p:attrName>ppt_x</p:attrName>
                                          <p:attrName>ppt_y</p:attrName>
                                        </p:attrNameLst>
                                      </p:cBhvr>
                                      <p:rCtr x="-2622" y="-1875"/>
                                    </p:animMotion>
                                  </p:childTnLst>
                                </p:cTn>
                              </p:par>
                              <p:par>
                                <p:cTn id="11" presetID="6" presetClass="emph" presetSubtype="0" autoRev="1" fill="hold" nodeType="withEffect">
                                  <p:stCondLst>
                                    <p:cond delay="0"/>
                                  </p:stCondLst>
                                  <p:childTnLst>
                                    <p:animScale>
                                      <p:cBhvr>
                                        <p:cTn id="12" dur="5000" fill="hold"/>
                                        <p:tgtEl>
                                          <p:spTgt spid="30"/>
                                        </p:tgtEl>
                                      </p:cBhvr>
                                      <p:by x="150000" y="150000"/>
                                    </p:animScale>
                                  </p:childTnLst>
                                </p:cTn>
                              </p:par>
                              <p:par>
                                <p:cTn id="13" presetID="42" presetClass="path" presetSubtype="0" autoRev="1" fill="hold" nodeType="withEffect">
                                  <p:stCondLst>
                                    <p:cond delay="0"/>
                                  </p:stCondLst>
                                  <p:childTnLst>
                                    <p:animMotion origin="layout" path="M 4.44444E-6 4.44444E-6 L 0.06319 0.06921 " pathEditMode="relative" rAng="0" ptsTypes="AA">
                                      <p:cBhvr>
                                        <p:cTn id="14" dur="5000" fill="hold"/>
                                        <p:tgtEl>
                                          <p:spTgt spid="30"/>
                                        </p:tgtEl>
                                        <p:attrNameLst>
                                          <p:attrName>ppt_x</p:attrName>
                                          <p:attrName>ppt_y</p:attrName>
                                        </p:attrNameLst>
                                      </p:cBhvr>
                                      <p:rCtr x="3160" y="3449"/>
                                    </p:animMotion>
                                  </p:childTnLst>
                                </p:cTn>
                              </p:par>
                              <p:par>
                                <p:cTn id="15" presetID="6" presetClass="emph" presetSubtype="0" autoRev="1" fill="hold" nodeType="withEffect">
                                  <p:stCondLst>
                                    <p:cond delay="0"/>
                                  </p:stCondLst>
                                  <p:childTnLst>
                                    <p:animScale>
                                      <p:cBhvr>
                                        <p:cTn id="16" dur="5000" fill="hold"/>
                                        <p:tgtEl>
                                          <p:spTgt spid="29"/>
                                        </p:tgtEl>
                                      </p:cBhvr>
                                      <p:by x="150000" y="150000"/>
                                    </p:animScale>
                                  </p:childTnLst>
                                </p:cTn>
                              </p:par>
                              <p:par>
                                <p:cTn id="17" presetID="42" presetClass="path" presetSubtype="0" autoRev="1" fill="hold" nodeType="withEffect">
                                  <p:stCondLst>
                                    <p:cond delay="0"/>
                                  </p:stCondLst>
                                  <p:childTnLst>
                                    <p:animMotion origin="layout" path="M -5.55556E-7 2.59259E-6 L 0.04531 -0.05533 " pathEditMode="relative" rAng="0" ptsTypes="AA">
                                      <p:cBhvr>
                                        <p:cTn id="18" dur="5000" fill="hold"/>
                                        <p:tgtEl>
                                          <p:spTgt spid="29"/>
                                        </p:tgtEl>
                                        <p:attrNameLst>
                                          <p:attrName>ppt_x</p:attrName>
                                          <p:attrName>ppt_y</p:attrName>
                                        </p:attrNameLst>
                                      </p:cBhvr>
                                      <p:rCtr x="2257" y="-2778"/>
                                    </p:animMotion>
                                  </p:childTnLst>
                                </p:cTn>
                              </p:par>
                              <p:par>
                                <p:cTn id="19" presetID="6" presetClass="emph" presetSubtype="0" autoRev="1" fill="hold" nodeType="withEffect">
                                  <p:stCondLst>
                                    <p:cond delay="0"/>
                                  </p:stCondLst>
                                  <p:childTnLst>
                                    <p:animScale>
                                      <p:cBhvr>
                                        <p:cTn id="20" dur="5000" fill="hold"/>
                                        <p:tgtEl>
                                          <p:spTgt spid="5"/>
                                        </p:tgtEl>
                                      </p:cBhvr>
                                      <p:by x="150000" y="150000"/>
                                    </p:animScale>
                                  </p:childTnLst>
                                </p:cTn>
                              </p:par>
                              <p:par>
                                <p:cTn id="21" presetID="42" presetClass="path" presetSubtype="0" autoRev="1" fill="hold" nodeType="withEffect">
                                  <p:stCondLst>
                                    <p:cond delay="0"/>
                                  </p:stCondLst>
                                  <p:childTnLst>
                                    <p:animMotion origin="layout" path="M 3.05556E-6 -2.96296E-6 L 0.06319 0.06922 " pathEditMode="relative" rAng="0" ptsTypes="AA">
                                      <p:cBhvr>
                                        <p:cTn id="22" dur="5000" fill="hold"/>
                                        <p:tgtEl>
                                          <p:spTgt spid="5"/>
                                        </p:tgtEl>
                                        <p:attrNameLst>
                                          <p:attrName>ppt_x</p:attrName>
                                          <p:attrName>ppt_y</p:attrName>
                                        </p:attrNameLst>
                                      </p:cBhvr>
                                      <p:rCtr x="3160" y="3449"/>
                                    </p:animMotion>
                                  </p:childTnLst>
                                </p:cTn>
                              </p:par>
                              <p:par>
                                <p:cTn id="23" presetID="31" presetClass="entr" presetSubtype="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2000" fill="hold"/>
                                        <p:tgtEl>
                                          <p:spTgt spid="12"/>
                                        </p:tgtEl>
                                        <p:attrNameLst>
                                          <p:attrName>ppt_w</p:attrName>
                                        </p:attrNameLst>
                                      </p:cBhvr>
                                      <p:tavLst>
                                        <p:tav tm="0">
                                          <p:val>
                                            <p:fltVal val="0"/>
                                          </p:val>
                                        </p:tav>
                                        <p:tav tm="100000">
                                          <p:val>
                                            <p:strVal val="#ppt_w"/>
                                          </p:val>
                                        </p:tav>
                                      </p:tavLst>
                                    </p:anim>
                                    <p:anim calcmode="lin" valueType="num">
                                      <p:cBhvr>
                                        <p:cTn id="26" dur="2000" fill="hold"/>
                                        <p:tgtEl>
                                          <p:spTgt spid="12"/>
                                        </p:tgtEl>
                                        <p:attrNameLst>
                                          <p:attrName>ppt_h</p:attrName>
                                        </p:attrNameLst>
                                      </p:cBhvr>
                                      <p:tavLst>
                                        <p:tav tm="0">
                                          <p:val>
                                            <p:fltVal val="0"/>
                                          </p:val>
                                        </p:tav>
                                        <p:tav tm="100000">
                                          <p:val>
                                            <p:strVal val="#ppt_h"/>
                                          </p:val>
                                        </p:tav>
                                      </p:tavLst>
                                    </p:anim>
                                    <p:anim calcmode="lin" valueType="num">
                                      <p:cBhvr>
                                        <p:cTn id="27" dur="2000" fill="hold"/>
                                        <p:tgtEl>
                                          <p:spTgt spid="12"/>
                                        </p:tgtEl>
                                        <p:attrNameLst>
                                          <p:attrName>style.rotation</p:attrName>
                                        </p:attrNameLst>
                                      </p:cBhvr>
                                      <p:tavLst>
                                        <p:tav tm="0">
                                          <p:val>
                                            <p:fltVal val="90"/>
                                          </p:val>
                                        </p:tav>
                                        <p:tav tm="100000">
                                          <p:val>
                                            <p:fltVal val="0"/>
                                          </p:val>
                                        </p:tav>
                                      </p:tavLst>
                                    </p:anim>
                                    <p:animEffect transition="in" filter="fade">
                                      <p:cBhvr>
                                        <p:cTn id="28" dur="2000"/>
                                        <p:tgtEl>
                                          <p:spTgt spid="12"/>
                                        </p:tgtEl>
                                      </p:cBhvr>
                                    </p:animEffect>
                                  </p:childTnLst>
                                </p:cTn>
                              </p:par>
                              <p:par>
                                <p:cTn id="29" presetID="31" presetClass="entr" presetSubtype="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000" fill="hold"/>
                                        <p:tgtEl>
                                          <p:spTgt spid="13"/>
                                        </p:tgtEl>
                                        <p:attrNameLst>
                                          <p:attrName>ppt_w</p:attrName>
                                        </p:attrNameLst>
                                      </p:cBhvr>
                                      <p:tavLst>
                                        <p:tav tm="0">
                                          <p:val>
                                            <p:fltVal val="0"/>
                                          </p:val>
                                        </p:tav>
                                        <p:tav tm="100000">
                                          <p:val>
                                            <p:strVal val="#ppt_w"/>
                                          </p:val>
                                        </p:tav>
                                      </p:tavLst>
                                    </p:anim>
                                    <p:anim calcmode="lin" valueType="num">
                                      <p:cBhvr>
                                        <p:cTn id="32" dur="2000" fill="hold"/>
                                        <p:tgtEl>
                                          <p:spTgt spid="13"/>
                                        </p:tgtEl>
                                        <p:attrNameLst>
                                          <p:attrName>ppt_h</p:attrName>
                                        </p:attrNameLst>
                                      </p:cBhvr>
                                      <p:tavLst>
                                        <p:tav tm="0">
                                          <p:val>
                                            <p:fltVal val="0"/>
                                          </p:val>
                                        </p:tav>
                                        <p:tav tm="100000">
                                          <p:val>
                                            <p:strVal val="#ppt_h"/>
                                          </p:val>
                                        </p:tav>
                                      </p:tavLst>
                                    </p:anim>
                                    <p:anim calcmode="lin" valueType="num">
                                      <p:cBhvr>
                                        <p:cTn id="33" dur="2000" fill="hold"/>
                                        <p:tgtEl>
                                          <p:spTgt spid="13"/>
                                        </p:tgtEl>
                                        <p:attrNameLst>
                                          <p:attrName>style.rotation</p:attrName>
                                        </p:attrNameLst>
                                      </p:cBhvr>
                                      <p:tavLst>
                                        <p:tav tm="0">
                                          <p:val>
                                            <p:fltVal val="90"/>
                                          </p:val>
                                        </p:tav>
                                        <p:tav tm="100000">
                                          <p:val>
                                            <p:fltVal val="0"/>
                                          </p:val>
                                        </p:tav>
                                      </p:tavLst>
                                    </p:anim>
                                    <p:animEffect transition="in" filter="fade">
                                      <p:cBhvr>
                                        <p:cTn id="34" dur="2000"/>
                                        <p:tgtEl>
                                          <p:spTgt spid="13"/>
                                        </p:tgtEl>
                                      </p:cBhvr>
                                    </p:animEffect>
                                  </p:childTnLst>
                                </p:cTn>
                              </p:par>
                              <p:par>
                                <p:cTn id="35" presetID="31" presetClass="entr" presetSubtype="0" fill="hold" nodeType="withEffect">
                                  <p:stCondLst>
                                    <p:cond delay="3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0" fill="hold"/>
                                        <p:tgtEl>
                                          <p:spTgt spid="14"/>
                                        </p:tgtEl>
                                        <p:attrNameLst>
                                          <p:attrName>ppt_w</p:attrName>
                                        </p:attrNameLst>
                                      </p:cBhvr>
                                      <p:tavLst>
                                        <p:tav tm="0">
                                          <p:val>
                                            <p:fltVal val="0"/>
                                          </p:val>
                                        </p:tav>
                                        <p:tav tm="100000">
                                          <p:val>
                                            <p:strVal val="#ppt_w"/>
                                          </p:val>
                                        </p:tav>
                                      </p:tavLst>
                                    </p:anim>
                                    <p:anim calcmode="lin" valueType="num">
                                      <p:cBhvr>
                                        <p:cTn id="38" dur="2000" fill="hold"/>
                                        <p:tgtEl>
                                          <p:spTgt spid="14"/>
                                        </p:tgtEl>
                                        <p:attrNameLst>
                                          <p:attrName>ppt_h</p:attrName>
                                        </p:attrNameLst>
                                      </p:cBhvr>
                                      <p:tavLst>
                                        <p:tav tm="0">
                                          <p:val>
                                            <p:fltVal val="0"/>
                                          </p:val>
                                        </p:tav>
                                        <p:tav tm="100000">
                                          <p:val>
                                            <p:strVal val="#ppt_h"/>
                                          </p:val>
                                        </p:tav>
                                      </p:tavLst>
                                    </p:anim>
                                    <p:anim calcmode="lin" valueType="num">
                                      <p:cBhvr>
                                        <p:cTn id="39" dur="2000" fill="hold"/>
                                        <p:tgtEl>
                                          <p:spTgt spid="14"/>
                                        </p:tgtEl>
                                        <p:attrNameLst>
                                          <p:attrName>style.rotation</p:attrName>
                                        </p:attrNameLst>
                                      </p:cBhvr>
                                      <p:tavLst>
                                        <p:tav tm="0">
                                          <p:val>
                                            <p:fltVal val="90"/>
                                          </p:val>
                                        </p:tav>
                                        <p:tav tm="100000">
                                          <p:val>
                                            <p:fltVal val="0"/>
                                          </p:val>
                                        </p:tav>
                                      </p:tavLst>
                                    </p:anim>
                                    <p:animEffect transition="in" filter="fade">
                                      <p:cBhvr>
                                        <p:cTn id="40" dur="2000"/>
                                        <p:tgtEl>
                                          <p:spTgt spid="14"/>
                                        </p:tgtEl>
                                      </p:cBhvr>
                                    </p:animEffect>
                                  </p:childTnLst>
                                </p:cTn>
                              </p:par>
                              <p:par>
                                <p:cTn id="41" presetID="31" presetClass="entr" presetSubtype="0" fill="hold" nodeType="withEffect">
                                  <p:stCondLst>
                                    <p:cond delay="3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0" fill="hold"/>
                                        <p:tgtEl>
                                          <p:spTgt spid="15"/>
                                        </p:tgtEl>
                                        <p:attrNameLst>
                                          <p:attrName>ppt_w</p:attrName>
                                        </p:attrNameLst>
                                      </p:cBhvr>
                                      <p:tavLst>
                                        <p:tav tm="0">
                                          <p:val>
                                            <p:fltVal val="0"/>
                                          </p:val>
                                        </p:tav>
                                        <p:tav tm="100000">
                                          <p:val>
                                            <p:strVal val="#ppt_w"/>
                                          </p:val>
                                        </p:tav>
                                      </p:tavLst>
                                    </p:anim>
                                    <p:anim calcmode="lin" valueType="num">
                                      <p:cBhvr>
                                        <p:cTn id="44" dur="2000" fill="hold"/>
                                        <p:tgtEl>
                                          <p:spTgt spid="15"/>
                                        </p:tgtEl>
                                        <p:attrNameLst>
                                          <p:attrName>ppt_h</p:attrName>
                                        </p:attrNameLst>
                                      </p:cBhvr>
                                      <p:tavLst>
                                        <p:tav tm="0">
                                          <p:val>
                                            <p:fltVal val="0"/>
                                          </p:val>
                                        </p:tav>
                                        <p:tav tm="100000">
                                          <p:val>
                                            <p:strVal val="#ppt_h"/>
                                          </p:val>
                                        </p:tav>
                                      </p:tavLst>
                                    </p:anim>
                                    <p:anim calcmode="lin" valueType="num">
                                      <p:cBhvr>
                                        <p:cTn id="45" dur="2000" fill="hold"/>
                                        <p:tgtEl>
                                          <p:spTgt spid="15"/>
                                        </p:tgtEl>
                                        <p:attrNameLst>
                                          <p:attrName>style.rotation</p:attrName>
                                        </p:attrNameLst>
                                      </p:cBhvr>
                                      <p:tavLst>
                                        <p:tav tm="0">
                                          <p:val>
                                            <p:fltVal val="90"/>
                                          </p:val>
                                        </p:tav>
                                        <p:tav tm="100000">
                                          <p:val>
                                            <p:fltVal val="0"/>
                                          </p:val>
                                        </p:tav>
                                      </p:tavLst>
                                    </p:anim>
                                    <p:animEffect transition="in" filter="fade">
                                      <p:cBhvr>
                                        <p:cTn id="46" dur="2000"/>
                                        <p:tgtEl>
                                          <p:spTgt spid="15"/>
                                        </p:tgtEl>
                                      </p:cBhvr>
                                    </p:animEffect>
                                  </p:childTnLst>
                                </p:cTn>
                              </p:par>
                              <p:par>
                                <p:cTn id="47" presetID="31" presetClass="entr" presetSubtype="0" fill="hold" nodeType="withEffect">
                                  <p:stCondLst>
                                    <p:cond delay="3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2000" fill="hold"/>
                                        <p:tgtEl>
                                          <p:spTgt spid="18"/>
                                        </p:tgtEl>
                                        <p:attrNameLst>
                                          <p:attrName>ppt_w</p:attrName>
                                        </p:attrNameLst>
                                      </p:cBhvr>
                                      <p:tavLst>
                                        <p:tav tm="0">
                                          <p:val>
                                            <p:fltVal val="0"/>
                                          </p:val>
                                        </p:tav>
                                        <p:tav tm="100000">
                                          <p:val>
                                            <p:strVal val="#ppt_w"/>
                                          </p:val>
                                        </p:tav>
                                      </p:tavLst>
                                    </p:anim>
                                    <p:anim calcmode="lin" valueType="num">
                                      <p:cBhvr>
                                        <p:cTn id="50" dur="2000" fill="hold"/>
                                        <p:tgtEl>
                                          <p:spTgt spid="18"/>
                                        </p:tgtEl>
                                        <p:attrNameLst>
                                          <p:attrName>ppt_h</p:attrName>
                                        </p:attrNameLst>
                                      </p:cBhvr>
                                      <p:tavLst>
                                        <p:tav tm="0">
                                          <p:val>
                                            <p:fltVal val="0"/>
                                          </p:val>
                                        </p:tav>
                                        <p:tav tm="100000">
                                          <p:val>
                                            <p:strVal val="#ppt_h"/>
                                          </p:val>
                                        </p:tav>
                                      </p:tavLst>
                                    </p:anim>
                                    <p:anim calcmode="lin" valueType="num">
                                      <p:cBhvr>
                                        <p:cTn id="51" dur="2000" fill="hold"/>
                                        <p:tgtEl>
                                          <p:spTgt spid="18"/>
                                        </p:tgtEl>
                                        <p:attrNameLst>
                                          <p:attrName>style.rotation</p:attrName>
                                        </p:attrNameLst>
                                      </p:cBhvr>
                                      <p:tavLst>
                                        <p:tav tm="0">
                                          <p:val>
                                            <p:fltVal val="90"/>
                                          </p:val>
                                        </p:tav>
                                        <p:tav tm="100000">
                                          <p:val>
                                            <p:fltVal val="0"/>
                                          </p:val>
                                        </p:tav>
                                      </p:tavLst>
                                    </p:anim>
                                    <p:animEffect transition="in" filter="fade">
                                      <p:cBhvr>
                                        <p:cTn id="52" dur="2000"/>
                                        <p:tgtEl>
                                          <p:spTgt spid="18"/>
                                        </p:tgtEl>
                                      </p:cBhvr>
                                    </p:animEffect>
                                  </p:childTnLst>
                                </p:cTn>
                              </p:par>
                              <p:par>
                                <p:cTn id="53" presetID="31" presetClass="entr" presetSubtype="0" fill="hold" nodeType="withEffect">
                                  <p:stCondLst>
                                    <p:cond delay="3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2000" fill="hold"/>
                                        <p:tgtEl>
                                          <p:spTgt spid="26"/>
                                        </p:tgtEl>
                                        <p:attrNameLst>
                                          <p:attrName>ppt_w</p:attrName>
                                        </p:attrNameLst>
                                      </p:cBhvr>
                                      <p:tavLst>
                                        <p:tav tm="0">
                                          <p:val>
                                            <p:fltVal val="0"/>
                                          </p:val>
                                        </p:tav>
                                        <p:tav tm="100000">
                                          <p:val>
                                            <p:strVal val="#ppt_w"/>
                                          </p:val>
                                        </p:tav>
                                      </p:tavLst>
                                    </p:anim>
                                    <p:anim calcmode="lin" valueType="num">
                                      <p:cBhvr>
                                        <p:cTn id="56" dur="2000" fill="hold"/>
                                        <p:tgtEl>
                                          <p:spTgt spid="26"/>
                                        </p:tgtEl>
                                        <p:attrNameLst>
                                          <p:attrName>ppt_h</p:attrName>
                                        </p:attrNameLst>
                                      </p:cBhvr>
                                      <p:tavLst>
                                        <p:tav tm="0">
                                          <p:val>
                                            <p:fltVal val="0"/>
                                          </p:val>
                                        </p:tav>
                                        <p:tav tm="100000">
                                          <p:val>
                                            <p:strVal val="#ppt_h"/>
                                          </p:val>
                                        </p:tav>
                                      </p:tavLst>
                                    </p:anim>
                                    <p:anim calcmode="lin" valueType="num">
                                      <p:cBhvr>
                                        <p:cTn id="57" dur="2000" fill="hold"/>
                                        <p:tgtEl>
                                          <p:spTgt spid="26"/>
                                        </p:tgtEl>
                                        <p:attrNameLst>
                                          <p:attrName>style.rotation</p:attrName>
                                        </p:attrNameLst>
                                      </p:cBhvr>
                                      <p:tavLst>
                                        <p:tav tm="0">
                                          <p:val>
                                            <p:fltVal val="90"/>
                                          </p:val>
                                        </p:tav>
                                        <p:tav tm="100000">
                                          <p:val>
                                            <p:fltVal val="0"/>
                                          </p:val>
                                        </p:tav>
                                      </p:tavLst>
                                    </p:anim>
                                    <p:animEffect transition="in" filter="fade">
                                      <p:cBhvr>
                                        <p:cTn id="58" dur="2000"/>
                                        <p:tgtEl>
                                          <p:spTgt spid="26"/>
                                        </p:tgtEl>
                                      </p:cBhvr>
                                    </p:animEffect>
                                  </p:childTnLst>
                                </p:cTn>
                              </p:par>
                              <p:par>
                                <p:cTn id="59" presetID="31" presetClass="entr" presetSubtype="0" fill="hold" nodeType="withEffect">
                                  <p:stCondLst>
                                    <p:cond delay="300"/>
                                  </p:stCondLst>
                                  <p:childTnLst>
                                    <p:set>
                                      <p:cBhvr>
                                        <p:cTn id="60" dur="1" fill="hold">
                                          <p:stCondLst>
                                            <p:cond delay="0"/>
                                          </p:stCondLst>
                                        </p:cTn>
                                        <p:tgtEl>
                                          <p:spTgt spid="31"/>
                                        </p:tgtEl>
                                        <p:attrNameLst>
                                          <p:attrName>style.visibility</p:attrName>
                                        </p:attrNameLst>
                                      </p:cBhvr>
                                      <p:to>
                                        <p:strVal val="visible"/>
                                      </p:to>
                                    </p:set>
                                    <p:anim calcmode="lin" valueType="num">
                                      <p:cBhvr>
                                        <p:cTn id="61" dur="2000" fill="hold"/>
                                        <p:tgtEl>
                                          <p:spTgt spid="31"/>
                                        </p:tgtEl>
                                        <p:attrNameLst>
                                          <p:attrName>ppt_w</p:attrName>
                                        </p:attrNameLst>
                                      </p:cBhvr>
                                      <p:tavLst>
                                        <p:tav tm="0">
                                          <p:val>
                                            <p:fltVal val="0"/>
                                          </p:val>
                                        </p:tav>
                                        <p:tav tm="100000">
                                          <p:val>
                                            <p:strVal val="#ppt_w"/>
                                          </p:val>
                                        </p:tav>
                                      </p:tavLst>
                                    </p:anim>
                                    <p:anim calcmode="lin" valueType="num">
                                      <p:cBhvr>
                                        <p:cTn id="62" dur="2000" fill="hold"/>
                                        <p:tgtEl>
                                          <p:spTgt spid="31"/>
                                        </p:tgtEl>
                                        <p:attrNameLst>
                                          <p:attrName>ppt_h</p:attrName>
                                        </p:attrNameLst>
                                      </p:cBhvr>
                                      <p:tavLst>
                                        <p:tav tm="0">
                                          <p:val>
                                            <p:fltVal val="0"/>
                                          </p:val>
                                        </p:tav>
                                        <p:tav tm="100000">
                                          <p:val>
                                            <p:strVal val="#ppt_h"/>
                                          </p:val>
                                        </p:tav>
                                      </p:tavLst>
                                    </p:anim>
                                    <p:anim calcmode="lin" valueType="num">
                                      <p:cBhvr>
                                        <p:cTn id="63" dur="2000" fill="hold"/>
                                        <p:tgtEl>
                                          <p:spTgt spid="31"/>
                                        </p:tgtEl>
                                        <p:attrNameLst>
                                          <p:attrName>style.rotation</p:attrName>
                                        </p:attrNameLst>
                                      </p:cBhvr>
                                      <p:tavLst>
                                        <p:tav tm="0">
                                          <p:val>
                                            <p:fltVal val="90"/>
                                          </p:val>
                                        </p:tav>
                                        <p:tav tm="100000">
                                          <p:val>
                                            <p:fltVal val="0"/>
                                          </p:val>
                                        </p:tav>
                                      </p:tavLst>
                                    </p:anim>
                                    <p:animEffect transition="in" filter="fade">
                                      <p:cBhvr>
                                        <p:cTn id="64" dur="2000"/>
                                        <p:tgtEl>
                                          <p:spTgt spid="31"/>
                                        </p:tgtEl>
                                      </p:cBhvr>
                                    </p:animEffect>
                                  </p:childTnLst>
                                </p:cTn>
                              </p:par>
                              <p:par>
                                <p:cTn id="65" presetID="31" presetClass="entr" presetSubtype="0" fill="hold" nodeType="withEffect">
                                  <p:stCondLst>
                                    <p:cond delay="300"/>
                                  </p:stCondLst>
                                  <p:childTnLst>
                                    <p:set>
                                      <p:cBhvr>
                                        <p:cTn id="66" dur="1" fill="hold">
                                          <p:stCondLst>
                                            <p:cond delay="0"/>
                                          </p:stCondLst>
                                        </p:cTn>
                                        <p:tgtEl>
                                          <p:spTgt spid="34"/>
                                        </p:tgtEl>
                                        <p:attrNameLst>
                                          <p:attrName>style.visibility</p:attrName>
                                        </p:attrNameLst>
                                      </p:cBhvr>
                                      <p:to>
                                        <p:strVal val="visible"/>
                                      </p:to>
                                    </p:set>
                                    <p:anim calcmode="lin" valueType="num">
                                      <p:cBhvr>
                                        <p:cTn id="67" dur="2000" fill="hold"/>
                                        <p:tgtEl>
                                          <p:spTgt spid="34"/>
                                        </p:tgtEl>
                                        <p:attrNameLst>
                                          <p:attrName>ppt_w</p:attrName>
                                        </p:attrNameLst>
                                      </p:cBhvr>
                                      <p:tavLst>
                                        <p:tav tm="0">
                                          <p:val>
                                            <p:fltVal val="0"/>
                                          </p:val>
                                        </p:tav>
                                        <p:tav tm="100000">
                                          <p:val>
                                            <p:strVal val="#ppt_w"/>
                                          </p:val>
                                        </p:tav>
                                      </p:tavLst>
                                    </p:anim>
                                    <p:anim calcmode="lin" valueType="num">
                                      <p:cBhvr>
                                        <p:cTn id="68" dur="2000" fill="hold"/>
                                        <p:tgtEl>
                                          <p:spTgt spid="34"/>
                                        </p:tgtEl>
                                        <p:attrNameLst>
                                          <p:attrName>ppt_h</p:attrName>
                                        </p:attrNameLst>
                                      </p:cBhvr>
                                      <p:tavLst>
                                        <p:tav tm="0">
                                          <p:val>
                                            <p:fltVal val="0"/>
                                          </p:val>
                                        </p:tav>
                                        <p:tav tm="100000">
                                          <p:val>
                                            <p:strVal val="#ppt_h"/>
                                          </p:val>
                                        </p:tav>
                                      </p:tavLst>
                                    </p:anim>
                                    <p:anim calcmode="lin" valueType="num">
                                      <p:cBhvr>
                                        <p:cTn id="69" dur="2000" fill="hold"/>
                                        <p:tgtEl>
                                          <p:spTgt spid="34"/>
                                        </p:tgtEl>
                                        <p:attrNameLst>
                                          <p:attrName>style.rotation</p:attrName>
                                        </p:attrNameLst>
                                      </p:cBhvr>
                                      <p:tavLst>
                                        <p:tav tm="0">
                                          <p:val>
                                            <p:fltVal val="90"/>
                                          </p:val>
                                        </p:tav>
                                        <p:tav tm="100000">
                                          <p:val>
                                            <p:fltVal val="0"/>
                                          </p:val>
                                        </p:tav>
                                      </p:tavLst>
                                    </p:anim>
                                    <p:animEffect transition="in" filter="fade">
                                      <p:cBhvr>
                                        <p:cTn id="70" dur="2000"/>
                                        <p:tgtEl>
                                          <p:spTgt spid="34"/>
                                        </p:tgtEl>
                                      </p:cBhvr>
                                    </p:animEffect>
                                  </p:childTnLst>
                                </p:cTn>
                              </p:par>
                              <p:par>
                                <p:cTn id="71" presetID="31" presetClass="entr" presetSubtype="0" fill="hold" nodeType="withEffect">
                                  <p:stCondLst>
                                    <p:cond delay="300"/>
                                  </p:stCondLst>
                                  <p:childTnLst>
                                    <p:set>
                                      <p:cBhvr>
                                        <p:cTn id="72" dur="1" fill="hold">
                                          <p:stCondLst>
                                            <p:cond delay="0"/>
                                          </p:stCondLst>
                                        </p:cTn>
                                        <p:tgtEl>
                                          <p:spTgt spid="37"/>
                                        </p:tgtEl>
                                        <p:attrNameLst>
                                          <p:attrName>style.visibility</p:attrName>
                                        </p:attrNameLst>
                                      </p:cBhvr>
                                      <p:to>
                                        <p:strVal val="visible"/>
                                      </p:to>
                                    </p:set>
                                    <p:anim calcmode="lin" valueType="num">
                                      <p:cBhvr>
                                        <p:cTn id="73" dur="2000" fill="hold"/>
                                        <p:tgtEl>
                                          <p:spTgt spid="37"/>
                                        </p:tgtEl>
                                        <p:attrNameLst>
                                          <p:attrName>ppt_w</p:attrName>
                                        </p:attrNameLst>
                                      </p:cBhvr>
                                      <p:tavLst>
                                        <p:tav tm="0">
                                          <p:val>
                                            <p:fltVal val="0"/>
                                          </p:val>
                                        </p:tav>
                                        <p:tav tm="100000">
                                          <p:val>
                                            <p:strVal val="#ppt_w"/>
                                          </p:val>
                                        </p:tav>
                                      </p:tavLst>
                                    </p:anim>
                                    <p:anim calcmode="lin" valueType="num">
                                      <p:cBhvr>
                                        <p:cTn id="74" dur="2000" fill="hold"/>
                                        <p:tgtEl>
                                          <p:spTgt spid="37"/>
                                        </p:tgtEl>
                                        <p:attrNameLst>
                                          <p:attrName>ppt_h</p:attrName>
                                        </p:attrNameLst>
                                      </p:cBhvr>
                                      <p:tavLst>
                                        <p:tav tm="0">
                                          <p:val>
                                            <p:fltVal val="0"/>
                                          </p:val>
                                        </p:tav>
                                        <p:tav tm="100000">
                                          <p:val>
                                            <p:strVal val="#ppt_h"/>
                                          </p:val>
                                        </p:tav>
                                      </p:tavLst>
                                    </p:anim>
                                    <p:anim calcmode="lin" valueType="num">
                                      <p:cBhvr>
                                        <p:cTn id="75" dur="2000" fill="hold"/>
                                        <p:tgtEl>
                                          <p:spTgt spid="37"/>
                                        </p:tgtEl>
                                        <p:attrNameLst>
                                          <p:attrName>style.rotation</p:attrName>
                                        </p:attrNameLst>
                                      </p:cBhvr>
                                      <p:tavLst>
                                        <p:tav tm="0">
                                          <p:val>
                                            <p:fltVal val="90"/>
                                          </p:val>
                                        </p:tav>
                                        <p:tav tm="100000">
                                          <p:val>
                                            <p:fltVal val="0"/>
                                          </p:val>
                                        </p:tav>
                                      </p:tavLst>
                                    </p:anim>
                                    <p:animEffect transition="in" filter="fade">
                                      <p:cBhvr>
                                        <p:cTn id="76" dur="2000"/>
                                        <p:tgtEl>
                                          <p:spTgt spid="37"/>
                                        </p:tgtEl>
                                      </p:cBhvr>
                                    </p:animEffect>
                                  </p:childTnLst>
                                </p:cTn>
                              </p:par>
                              <p:par>
                                <p:cTn id="77" presetID="12" presetClass="entr" presetSubtype="1" fill="hold" grpId="0" nodeType="withEffect">
                                  <p:stCondLst>
                                    <p:cond delay="2000"/>
                                  </p:stCondLst>
                                  <p:iterate type="lt">
                                    <p:tmPct val="20000"/>
                                  </p:iterate>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p:tgtEl>
                                          <p:spTgt spid="57"/>
                                        </p:tgtEl>
                                        <p:attrNameLst>
                                          <p:attrName>ppt_y</p:attrName>
                                        </p:attrNameLst>
                                      </p:cBhvr>
                                      <p:tavLst>
                                        <p:tav tm="0">
                                          <p:val>
                                            <p:strVal val="#ppt_y-#ppt_h*1.125000"/>
                                          </p:val>
                                        </p:tav>
                                        <p:tav tm="100000">
                                          <p:val>
                                            <p:strVal val="#ppt_y"/>
                                          </p:val>
                                        </p:tav>
                                      </p:tavLst>
                                    </p:anim>
                                    <p:animEffect transition="in" filter="wipe(down)">
                                      <p:cBhvr>
                                        <p:cTn id="80" dur="500"/>
                                        <p:tgtEl>
                                          <p:spTgt spid="57"/>
                                        </p:tgtEl>
                                      </p:cBhvr>
                                    </p:animEffect>
                                  </p:childTnLst>
                                </p:cTn>
                              </p:par>
                              <p:par>
                                <p:cTn id="81" presetID="12" presetClass="entr" presetSubtype="4" fill="hold" grpId="0" nodeType="withEffect">
                                  <p:stCondLst>
                                    <p:cond delay="320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up)">
                                      <p:cBhvr>
                                        <p:cTn id="84" dur="500"/>
                                        <p:tgtEl>
                                          <p:spTgt spid="52"/>
                                        </p:tgtEl>
                                      </p:cBhvr>
                                    </p:animEffect>
                                  </p:childTnLst>
                                </p:cTn>
                              </p:par>
                              <p:par>
                                <p:cTn id="85" presetID="23" presetClass="entr" presetSubtype="16" fill="hold" grpId="0" nodeType="withEffect">
                                  <p:stCondLst>
                                    <p:cond delay="4500"/>
                                  </p:stCondLst>
                                  <p:childTnLst>
                                    <p:set>
                                      <p:cBhvr>
                                        <p:cTn id="86" dur="1" fill="hold">
                                          <p:stCondLst>
                                            <p:cond delay="0"/>
                                          </p:stCondLst>
                                        </p:cTn>
                                        <p:tgtEl>
                                          <p:spTgt spid="58"/>
                                        </p:tgtEl>
                                        <p:attrNameLst>
                                          <p:attrName>style.visibility</p:attrName>
                                        </p:attrNameLst>
                                      </p:cBhvr>
                                      <p:to>
                                        <p:strVal val="visible"/>
                                      </p:to>
                                    </p:set>
                                    <p:anim calcmode="lin" valueType="num">
                                      <p:cBhvr>
                                        <p:cTn id="87" dur="500" fill="hold"/>
                                        <p:tgtEl>
                                          <p:spTgt spid="58"/>
                                        </p:tgtEl>
                                        <p:attrNameLst>
                                          <p:attrName>ppt_w</p:attrName>
                                        </p:attrNameLst>
                                      </p:cBhvr>
                                      <p:tavLst>
                                        <p:tav tm="0">
                                          <p:val>
                                            <p:fltVal val="0"/>
                                          </p:val>
                                        </p:tav>
                                        <p:tav tm="100000">
                                          <p:val>
                                            <p:strVal val="#ppt_w"/>
                                          </p:val>
                                        </p:tav>
                                      </p:tavLst>
                                    </p:anim>
                                    <p:anim calcmode="lin" valueType="num">
                                      <p:cBhvr>
                                        <p:cTn id="88" dur="500" fill="hold"/>
                                        <p:tgtEl>
                                          <p:spTgt spid="58"/>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4500"/>
                                  </p:stCondLst>
                                  <p:childTnLst>
                                    <p:set>
                                      <p:cBhvr>
                                        <p:cTn id="90" dur="1" fill="hold">
                                          <p:stCondLst>
                                            <p:cond delay="0"/>
                                          </p:stCondLst>
                                        </p:cTn>
                                        <p:tgtEl>
                                          <p:spTgt spid="43"/>
                                        </p:tgtEl>
                                        <p:attrNameLst>
                                          <p:attrName>style.visibility</p:attrName>
                                        </p:attrNameLst>
                                      </p:cBhvr>
                                      <p:to>
                                        <p:strVal val="visible"/>
                                      </p:to>
                                    </p:set>
                                    <p:anim calcmode="lin" valueType="num">
                                      <p:cBhvr>
                                        <p:cTn id="91" dur="500" fill="hold"/>
                                        <p:tgtEl>
                                          <p:spTgt spid="43"/>
                                        </p:tgtEl>
                                        <p:attrNameLst>
                                          <p:attrName>ppt_w</p:attrName>
                                        </p:attrNameLst>
                                      </p:cBhvr>
                                      <p:tavLst>
                                        <p:tav tm="0">
                                          <p:val>
                                            <p:fltVal val="0"/>
                                          </p:val>
                                        </p:tav>
                                        <p:tav tm="100000">
                                          <p:val>
                                            <p:strVal val="#ppt_w"/>
                                          </p:val>
                                        </p:tav>
                                      </p:tavLst>
                                    </p:anim>
                                    <p:anim calcmode="lin" valueType="num">
                                      <p:cBhvr>
                                        <p:cTn id="92" dur="500" fill="hold"/>
                                        <p:tgtEl>
                                          <p:spTgt spid="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13" grpId="0" animBg="1"/>
      <p:bldP spid="12" grpId="0"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10</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11" name="文本框 10"/>
          <p:cNvSpPr txBox="1"/>
          <p:nvPr/>
        </p:nvSpPr>
        <p:spPr>
          <a:xfrm>
            <a:off x="277086" y="27712"/>
            <a:ext cx="855134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词频</a:t>
            </a: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逆向文件频率</a:t>
            </a: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(TF-IDF)</a:t>
            </a:r>
          </a:p>
        </p:txBody>
      </p:sp>
      <p:sp>
        <p:nvSpPr>
          <p:cNvPr id="12" name="矩形 11"/>
          <p:cNvSpPr/>
          <p:nvPr/>
        </p:nvSpPr>
        <p:spPr>
          <a:xfrm>
            <a:off x="400050" y="788281"/>
            <a:ext cx="8428382" cy="5949321"/>
          </a:xfrm>
          <a:prstGeom prst="rect">
            <a:avLst/>
          </a:prstGeom>
        </p:spPr>
        <p:txBody>
          <a:bodyPr wrap="square">
            <a:spAutoFit/>
          </a:bodyPr>
          <a:lstStyle/>
          <a:p>
            <a:pPr indent="720000" algn="just">
              <a:lnSpc>
                <a:spcPct val="150000"/>
              </a:lnSpc>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词频</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逆向文件</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频率</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TF-IDF</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一种用于</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信息检索与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文本</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挖掘的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常用加权</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技术。其主要思想是：</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如果某个单词</a:t>
            </a: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在一篇文章中出现的频率</a:t>
            </a:r>
            <a:r>
              <a:rPr lang="en-US" altLang="zh-CN"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TF</a:t>
            </a: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高</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，并且</a:t>
            </a: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在其他文章中很少出现</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，则认为此词或者短语具有很好的类别区分能力，适合用来分类</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spcBef>
                <a:spcPts val="3600"/>
              </a:spcBef>
              <a:spcAft>
                <a:spcPts val="600"/>
              </a:spcAft>
            </a:pP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TF-IDF</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实际上是：</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TF * IDF</a:t>
            </a:r>
          </a:p>
          <a:p>
            <a:pPr marL="2160000" algn="just">
              <a:lnSpc>
                <a:spcPct val="150000"/>
              </a:lnSpc>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某</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a:t>
            </a:r>
            <a:r>
              <a:rPr lang="zh-CN" altLang="en-US" sz="2400" b="1" u="sng" dirty="0">
                <a:latin typeface="Times New Roman" panose="02020603050405020304" pitchFamily="18" charset="0"/>
                <a:ea typeface="楷体" panose="02010609060101010101" pitchFamily="49" charset="-122"/>
                <a:cs typeface="Times New Roman" panose="02020603050405020304" pitchFamily="18" charset="0"/>
              </a:rPr>
              <a:t>特定文件内</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的高词语频率，以及</a:t>
            </a:r>
            <a:r>
              <a:rPr lang="zh-CN" altLang="en-US" sz="2400" b="1" u="sng" dirty="0">
                <a:latin typeface="Times New Roman" panose="02020603050405020304" pitchFamily="18" charset="0"/>
                <a:ea typeface="楷体" panose="02010609060101010101" pitchFamily="49" charset="-122"/>
                <a:cs typeface="Times New Roman" panose="02020603050405020304" pitchFamily="18" charset="0"/>
              </a:rPr>
              <a:t>该词语在整个文件集合中</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的低文件频率，可以产生出高权重的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TF-IDF</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。因此，</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TF-IDF</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倾向于过滤掉常见的词语，保留重要的词语</a:t>
            </a:r>
            <a:r>
              <a:rPr lang="zh-CN" altLang="en-US" sz="2400" dirty="0"/>
              <a:t>。</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indent="457200" algn="just">
              <a:lnSpc>
                <a:spcPct val="120000"/>
              </a:lnSpc>
            </a:pPr>
            <a:endParaRPr lang="zh-CN" altLang="en-US" sz="2400" b="1" i="0" dirty="0">
              <a:effectLst/>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426" y="4087856"/>
            <a:ext cx="2167176" cy="2101504"/>
          </a:xfrm>
          <a:prstGeom prst="rect">
            <a:avLst/>
          </a:prstGeom>
        </p:spPr>
      </p:pic>
    </p:spTree>
    <p:extLst>
      <p:ext uri="{BB962C8B-B14F-4D97-AF65-F5344CB8AC3E}">
        <p14:creationId xmlns:p14="http://schemas.microsoft.com/office/powerpoint/2010/main" val="255993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11</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文本框 4"/>
          <p:cNvSpPr txBox="1"/>
          <p:nvPr/>
        </p:nvSpPr>
        <p:spPr>
          <a:xfrm>
            <a:off x="370390" y="703179"/>
            <a:ext cx="8391645" cy="3693319"/>
          </a:xfrm>
          <a:prstGeom prst="rect">
            <a:avLst/>
          </a:prstGeom>
          <a:noFill/>
        </p:spPr>
        <p:txBody>
          <a:bodyPr wrap="square" rtlCol="0">
            <a:spAutoFit/>
          </a:bodyPr>
          <a:lstStyle/>
          <a:p>
            <a:pPr indent="457200" algn="just">
              <a:lnSpc>
                <a:spcPct val="150000"/>
              </a:lnSpc>
            </a:pPr>
            <a:r>
              <a:rPr lang="zh-CN" altLang="en-US" sz="2400" b="1" dirty="0" smtClean="0">
                <a:latin typeface="Times New Roman" pitchFamily="18" charset="0"/>
                <a:ea typeface="楷体" panose="02010609060101010101" pitchFamily="49" charset="-122"/>
                <a:cs typeface="Times New Roman" pitchFamily="18" charset="0"/>
              </a:rPr>
              <a:t>   以</a:t>
            </a:r>
            <a:r>
              <a:rPr lang="en-US" altLang="zh-CN" sz="2400" b="1" dirty="0" smtClean="0">
                <a:latin typeface="Times New Roman" pitchFamily="18" charset="0"/>
                <a:ea typeface="楷体" panose="02010609060101010101" pitchFamily="49" charset="-122"/>
                <a:cs typeface="Times New Roman" pitchFamily="18" charset="0"/>
              </a:rPr>
              <a:t>《</a:t>
            </a:r>
            <a:r>
              <a:rPr lang="zh-CN" altLang="en-US" sz="2400" b="1" dirty="0" smtClean="0">
                <a:latin typeface="Times New Roman" pitchFamily="18" charset="0"/>
                <a:ea typeface="楷体" panose="02010609060101010101" pitchFamily="49" charset="-122"/>
                <a:cs typeface="Times New Roman" pitchFamily="18" charset="0"/>
              </a:rPr>
              <a:t>中国的蜜蜂养殖</a:t>
            </a:r>
            <a:r>
              <a:rPr lang="en-US" altLang="zh-CN" sz="2400" b="1" dirty="0" smtClean="0">
                <a:latin typeface="Times New Roman" pitchFamily="18" charset="0"/>
                <a:ea typeface="楷体" panose="02010609060101010101" pitchFamily="49" charset="-122"/>
                <a:cs typeface="Times New Roman" pitchFamily="18" charset="0"/>
              </a:rPr>
              <a:t>》</a:t>
            </a:r>
            <a:r>
              <a:rPr lang="zh-CN" altLang="en-US" sz="2400" b="1" dirty="0" smtClean="0">
                <a:latin typeface="Times New Roman" pitchFamily="18" charset="0"/>
                <a:ea typeface="楷体" panose="02010609060101010101" pitchFamily="49" charset="-122"/>
                <a:cs typeface="Times New Roman" pitchFamily="18" charset="0"/>
              </a:rPr>
              <a:t>为例，假定该文章长度为</a:t>
            </a:r>
            <a:r>
              <a:rPr lang="en-US" altLang="zh-CN" sz="2400" b="1" dirty="0" smtClean="0">
                <a:solidFill>
                  <a:srgbClr val="0000FF"/>
                </a:solidFill>
                <a:latin typeface="Times New Roman" pitchFamily="18" charset="0"/>
                <a:ea typeface="楷体" panose="02010609060101010101" pitchFamily="49" charset="-122"/>
                <a:cs typeface="Times New Roman" pitchFamily="18" charset="0"/>
              </a:rPr>
              <a:t>1000</a:t>
            </a:r>
            <a:r>
              <a:rPr lang="zh-CN" altLang="en-US" sz="2400" b="1" dirty="0" smtClean="0">
                <a:solidFill>
                  <a:srgbClr val="0000FF"/>
                </a:solidFill>
                <a:latin typeface="Times New Roman" pitchFamily="18" charset="0"/>
                <a:ea typeface="楷体" panose="02010609060101010101" pitchFamily="49" charset="-122"/>
                <a:cs typeface="Times New Roman" pitchFamily="18" charset="0"/>
              </a:rPr>
              <a:t>个</a:t>
            </a:r>
            <a:r>
              <a:rPr lang="zh-CN" altLang="en-US" sz="2400" b="1" dirty="0" smtClean="0">
                <a:latin typeface="Times New Roman" pitchFamily="18" charset="0"/>
                <a:ea typeface="楷体" panose="02010609060101010101" pitchFamily="49" charset="-122"/>
                <a:cs typeface="Times New Roman" pitchFamily="18" charset="0"/>
              </a:rPr>
              <a:t>词，“中国”、“蜜蜂”、“养殖”各出现</a:t>
            </a:r>
            <a:r>
              <a:rPr lang="en-US" altLang="zh-CN" sz="2400" b="1" dirty="0" smtClean="0">
                <a:solidFill>
                  <a:srgbClr val="0000FF"/>
                </a:solidFill>
                <a:latin typeface="Times New Roman" pitchFamily="18" charset="0"/>
                <a:ea typeface="楷体" panose="02010609060101010101" pitchFamily="49" charset="-122"/>
                <a:cs typeface="Times New Roman" pitchFamily="18" charset="0"/>
              </a:rPr>
              <a:t>20</a:t>
            </a:r>
            <a:r>
              <a:rPr lang="zh-CN" altLang="en-US" sz="2400" b="1" dirty="0" smtClean="0">
                <a:solidFill>
                  <a:srgbClr val="0000FF"/>
                </a:solidFill>
                <a:latin typeface="Times New Roman" pitchFamily="18" charset="0"/>
                <a:ea typeface="楷体" panose="02010609060101010101" pitchFamily="49" charset="-122"/>
                <a:cs typeface="Times New Roman" pitchFamily="18" charset="0"/>
              </a:rPr>
              <a:t>次</a:t>
            </a:r>
            <a:r>
              <a:rPr lang="zh-CN" altLang="en-US" sz="2400" b="1" dirty="0" smtClean="0">
                <a:latin typeface="Times New Roman" pitchFamily="18" charset="0"/>
                <a:ea typeface="楷体" panose="02010609060101010101" pitchFamily="49" charset="-122"/>
                <a:cs typeface="Times New Roman" pitchFamily="18" charset="0"/>
              </a:rPr>
              <a:t>，则这三个词的词频（</a:t>
            </a:r>
            <a:r>
              <a:rPr lang="en-US" altLang="zh-CN" sz="2400" b="1" dirty="0" smtClean="0">
                <a:latin typeface="Times New Roman" pitchFamily="18" charset="0"/>
                <a:ea typeface="楷体" panose="02010609060101010101" pitchFamily="49" charset="-122"/>
                <a:cs typeface="Times New Roman" pitchFamily="18" charset="0"/>
              </a:rPr>
              <a:t>TF</a:t>
            </a:r>
            <a:r>
              <a:rPr lang="zh-CN" altLang="en-US" sz="2400" b="1" dirty="0" smtClean="0">
                <a:latin typeface="Times New Roman" pitchFamily="18" charset="0"/>
                <a:ea typeface="楷体" panose="02010609060101010101" pitchFamily="49" charset="-122"/>
                <a:cs typeface="Times New Roman" pitchFamily="18" charset="0"/>
              </a:rPr>
              <a:t>）都是</a:t>
            </a:r>
            <a:r>
              <a:rPr lang="en-US" altLang="zh-CN" sz="2400" b="1" dirty="0" smtClean="0">
                <a:latin typeface="Times New Roman" pitchFamily="18" charset="0"/>
                <a:ea typeface="楷体" panose="02010609060101010101" pitchFamily="49" charset="-122"/>
                <a:cs typeface="Times New Roman" pitchFamily="18" charset="0"/>
              </a:rPr>
              <a:t>0.02</a:t>
            </a:r>
            <a:r>
              <a:rPr lang="zh-CN" altLang="en-US" sz="2400" b="1" dirty="0" smtClean="0">
                <a:latin typeface="Times New Roman" pitchFamily="18" charset="0"/>
                <a:ea typeface="楷体" panose="02010609060101010101" pitchFamily="49" charset="-122"/>
                <a:cs typeface="Times New Roman" pitchFamily="18" charset="0"/>
              </a:rPr>
              <a:t>。然后，搜索</a:t>
            </a:r>
            <a:r>
              <a:rPr lang="en-US" altLang="zh-CN" sz="2400" b="1" dirty="0" smtClean="0">
                <a:latin typeface="Times New Roman" pitchFamily="18" charset="0"/>
                <a:ea typeface="楷体" panose="02010609060101010101" pitchFamily="49" charset="-122"/>
                <a:cs typeface="Times New Roman" pitchFamily="18" charset="0"/>
              </a:rPr>
              <a:t>Google</a:t>
            </a:r>
            <a:r>
              <a:rPr lang="zh-CN" altLang="en-US" sz="2400" b="1" dirty="0" smtClean="0">
                <a:latin typeface="Times New Roman" pitchFamily="18" charset="0"/>
                <a:ea typeface="楷体" panose="02010609060101010101" pitchFamily="49" charset="-122"/>
                <a:cs typeface="Times New Roman" pitchFamily="18" charset="0"/>
              </a:rPr>
              <a:t>发现，包含“中国”的网页共有</a:t>
            </a:r>
            <a:r>
              <a:rPr lang="en-US" altLang="zh-CN" sz="2400" b="1" dirty="0" smtClean="0">
                <a:solidFill>
                  <a:srgbClr val="0000FF"/>
                </a:solidFill>
                <a:latin typeface="Times New Roman" pitchFamily="18" charset="0"/>
                <a:ea typeface="楷体" panose="02010609060101010101" pitchFamily="49" charset="-122"/>
                <a:cs typeface="Times New Roman" pitchFamily="18" charset="0"/>
              </a:rPr>
              <a:t>62.3</a:t>
            </a:r>
            <a:r>
              <a:rPr lang="zh-CN" altLang="en-US" sz="2400" b="1" dirty="0" smtClean="0">
                <a:solidFill>
                  <a:srgbClr val="0000FF"/>
                </a:solidFill>
                <a:latin typeface="Times New Roman" pitchFamily="18" charset="0"/>
                <a:ea typeface="楷体" panose="02010609060101010101" pitchFamily="49" charset="-122"/>
                <a:cs typeface="Times New Roman" pitchFamily="18" charset="0"/>
              </a:rPr>
              <a:t>亿</a:t>
            </a:r>
            <a:r>
              <a:rPr lang="zh-CN" altLang="en-US" sz="2400" b="1" dirty="0" smtClean="0">
                <a:latin typeface="Times New Roman" pitchFamily="18" charset="0"/>
                <a:ea typeface="楷体" panose="02010609060101010101" pitchFamily="49" charset="-122"/>
                <a:cs typeface="Times New Roman" pitchFamily="18" charset="0"/>
              </a:rPr>
              <a:t>个，包含“蜜蜂”的网页有</a:t>
            </a:r>
            <a:r>
              <a:rPr lang="en-US" altLang="zh-CN" sz="2400" b="1" dirty="0" smtClean="0">
                <a:solidFill>
                  <a:srgbClr val="0000FF"/>
                </a:solidFill>
                <a:latin typeface="Times New Roman" pitchFamily="18" charset="0"/>
                <a:ea typeface="楷体" panose="02010609060101010101" pitchFamily="49" charset="-122"/>
                <a:cs typeface="Times New Roman" pitchFamily="18" charset="0"/>
              </a:rPr>
              <a:t>0.484</a:t>
            </a:r>
            <a:r>
              <a:rPr lang="zh-CN" altLang="en-US" sz="2400" b="1" dirty="0">
                <a:solidFill>
                  <a:srgbClr val="0000FF"/>
                </a:solidFill>
                <a:latin typeface="Times New Roman" pitchFamily="18" charset="0"/>
                <a:ea typeface="楷体" panose="02010609060101010101" pitchFamily="49" charset="-122"/>
                <a:cs typeface="Times New Roman" pitchFamily="18" charset="0"/>
              </a:rPr>
              <a:t>亿</a:t>
            </a:r>
            <a:r>
              <a:rPr lang="zh-CN" altLang="en-US" sz="2400" b="1" dirty="0">
                <a:latin typeface="Times New Roman" pitchFamily="18" charset="0"/>
                <a:ea typeface="楷体" panose="02010609060101010101" pitchFamily="49" charset="-122"/>
                <a:cs typeface="Times New Roman" pitchFamily="18" charset="0"/>
              </a:rPr>
              <a:t>个，</a:t>
            </a:r>
            <a:r>
              <a:rPr lang="zh-CN" altLang="en-US" sz="2400" b="1" dirty="0" smtClean="0">
                <a:latin typeface="Times New Roman" pitchFamily="18" charset="0"/>
                <a:ea typeface="楷体" panose="02010609060101010101" pitchFamily="49" charset="-122"/>
                <a:cs typeface="Times New Roman" pitchFamily="18" charset="0"/>
              </a:rPr>
              <a:t>包含“养殖”的网页有</a:t>
            </a:r>
            <a:r>
              <a:rPr lang="en-US" altLang="zh-CN" sz="2400" b="1" dirty="0" smtClean="0">
                <a:solidFill>
                  <a:srgbClr val="0000FF"/>
                </a:solidFill>
                <a:latin typeface="Times New Roman" pitchFamily="18" charset="0"/>
                <a:ea typeface="楷体" panose="02010609060101010101" pitchFamily="49" charset="-122"/>
                <a:cs typeface="Times New Roman" pitchFamily="18" charset="0"/>
              </a:rPr>
              <a:t>0.973</a:t>
            </a:r>
            <a:r>
              <a:rPr lang="zh-CN" altLang="en-US" sz="2400" b="1" dirty="0">
                <a:solidFill>
                  <a:srgbClr val="0000FF"/>
                </a:solidFill>
                <a:latin typeface="Times New Roman" pitchFamily="18" charset="0"/>
                <a:ea typeface="楷体" panose="02010609060101010101" pitchFamily="49" charset="-122"/>
                <a:cs typeface="Times New Roman" pitchFamily="18" charset="0"/>
              </a:rPr>
              <a:t>亿</a:t>
            </a:r>
            <a:r>
              <a:rPr lang="zh-CN" altLang="en-US" sz="2400" b="1" dirty="0">
                <a:latin typeface="Times New Roman" pitchFamily="18" charset="0"/>
                <a:ea typeface="楷体" panose="02010609060101010101" pitchFamily="49" charset="-122"/>
                <a:cs typeface="Times New Roman" pitchFamily="18" charset="0"/>
              </a:rPr>
              <a:t>个</a:t>
            </a:r>
            <a:r>
              <a:rPr lang="zh-CN" altLang="en-US" sz="2400" b="1" dirty="0" smtClean="0">
                <a:latin typeface="Times New Roman" pitchFamily="18" charset="0"/>
                <a:ea typeface="楷体" panose="02010609060101010101" pitchFamily="49" charset="-122"/>
                <a:cs typeface="Times New Roman" pitchFamily="18" charset="0"/>
              </a:rPr>
              <a:t>，</a:t>
            </a:r>
            <a:r>
              <a:rPr lang="zh-CN" altLang="en-US" sz="2400" b="1" dirty="0">
                <a:latin typeface="Times New Roman" pitchFamily="18" charset="0"/>
                <a:ea typeface="楷体" panose="02010609060101010101" pitchFamily="49" charset="-122"/>
                <a:cs typeface="Times New Roman" pitchFamily="18" charset="0"/>
              </a:rPr>
              <a:t>假定中文</a:t>
            </a:r>
            <a:r>
              <a:rPr lang="zh-CN" altLang="en-US" sz="2400" b="1" dirty="0" smtClean="0">
                <a:solidFill>
                  <a:srgbClr val="0000FF"/>
                </a:solidFill>
                <a:latin typeface="Times New Roman" pitchFamily="18" charset="0"/>
                <a:ea typeface="楷体" panose="02010609060101010101" pitchFamily="49" charset="-122"/>
                <a:cs typeface="Times New Roman" pitchFamily="18" charset="0"/>
              </a:rPr>
              <a:t>网页总数为</a:t>
            </a:r>
            <a:r>
              <a:rPr lang="en-US" altLang="zh-CN" sz="2400" b="1" dirty="0" smtClean="0">
                <a:solidFill>
                  <a:srgbClr val="0000FF"/>
                </a:solidFill>
                <a:latin typeface="Times New Roman" pitchFamily="18" charset="0"/>
                <a:ea typeface="楷体" panose="02010609060101010101" pitchFamily="49" charset="-122"/>
                <a:cs typeface="Times New Roman" pitchFamily="18" charset="0"/>
              </a:rPr>
              <a:t>250</a:t>
            </a:r>
            <a:r>
              <a:rPr lang="zh-CN" altLang="en-US" sz="2400" b="1" dirty="0">
                <a:solidFill>
                  <a:srgbClr val="0000FF"/>
                </a:solidFill>
                <a:latin typeface="Times New Roman" pitchFamily="18" charset="0"/>
                <a:ea typeface="楷体" panose="02010609060101010101" pitchFamily="49" charset="-122"/>
                <a:cs typeface="Times New Roman" pitchFamily="18" charset="0"/>
              </a:rPr>
              <a:t>亿</a:t>
            </a:r>
            <a:r>
              <a:rPr lang="zh-CN" altLang="en-US" sz="2400" b="1" dirty="0">
                <a:latin typeface="Times New Roman" pitchFamily="18" charset="0"/>
                <a:ea typeface="楷体" panose="02010609060101010101" pitchFamily="49" charset="-122"/>
                <a:cs typeface="Times New Roman" pitchFamily="18" charset="0"/>
              </a:rPr>
              <a:t>个。</a:t>
            </a:r>
            <a:r>
              <a:rPr lang="zh-CN" altLang="en-US" sz="2400" b="1" dirty="0" smtClean="0">
                <a:latin typeface="Times New Roman" pitchFamily="18" charset="0"/>
                <a:ea typeface="楷体" panose="02010609060101010101" pitchFamily="49" charset="-122"/>
                <a:cs typeface="Times New Roman" pitchFamily="18" charset="0"/>
              </a:rPr>
              <a:t>则它们的逆文档词频（</a:t>
            </a:r>
            <a:r>
              <a:rPr lang="en-US" altLang="zh-CN" sz="2400" b="1" dirty="0" smtClean="0">
                <a:latin typeface="Times New Roman" pitchFamily="18" charset="0"/>
                <a:ea typeface="楷体" panose="02010609060101010101" pitchFamily="49" charset="-122"/>
                <a:cs typeface="Times New Roman" pitchFamily="18" charset="0"/>
              </a:rPr>
              <a:t>IDF</a:t>
            </a:r>
            <a:r>
              <a:rPr lang="zh-CN" altLang="en-US" sz="2400" b="1" dirty="0" smtClean="0">
                <a:latin typeface="Times New Roman" pitchFamily="18" charset="0"/>
                <a:ea typeface="楷体" panose="02010609060101010101" pitchFamily="49" charset="-122"/>
                <a:cs typeface="Times New Roman" pitchFamily="18" charset="0"/>
              </a:rPr>
              <a:t>）的</a:t>
            </a:r>
            <a:r>
              <a:rPr lang="en-US" altLang="zh-CN" sz="2400" b="1" dirty="0" smtClean="0">
                <a:latin typeface="Times New Roman" pitchFamily="18" charset="0"/>
                <a:ea typeface="楷体" panose="02010609060101010101" pitchFamily="49" charset="-122"/>
                <a:cs typeface="Times New Roman" pitchFamily="18" charset="0"/>
              </a:rPr>
              <a:t>TF-IDF</a:t>
            </a:r>
            <a:r>
              <a:rPr lang="zh-CN" altLang="en-US" sz="2400" b="1" dirty="0" smtClean="0">
                <a:latin typeface="Times New Roman" pitchFamily="18" charset="0"/>
                <a:ea typeface="楷体" panose="02010609060101010101" pitchFamily="49" charset="-122"/>
                <a:cs typeface="Times New Roman" pitchFamily="18" charset="0"/>
              </a:rPr>
              <a:t>如下</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550142638"/>
              </p:ext>
            </p:extLst>
          </p:nvPr>
        </p:nvGraphicFramePr>
        <p:xfrm>
          <a:off x="1518212" y="4110930"/>
          <a:ext cx="6096000" cy="2194560"/>
        </p:xfrm>
        <a:graphic>
          <a:graphicData uri="http://schemas.openxmlformats.org/drawingml/2006/table">
            <a:tbl>
              <a:tblPr firstRow="1" bandRow="1">
                <a:tableStyleId>{5C22544A-7EE6-4342-B048-85BDC9FD1C3A}</a:tableStyleId>
              </a:tblPr>
              <a:tblGrid>
                <a:gridCol w="866413">
                  <a:extLst>
                    <a:ext uri="{9D8B030D-6E8A-4147-A177-3AD203B41FA5}">
                      <a16:colId xmlns:a16="http://schemas.microsoft.com/office/drawing/2014/main" val="1867710950"/>
                    </a:ext>
                  </a:extLst>
                </a:gridCol>
                <a:gridCol w="2181587">
                  <a:extLst>
                    <a:ext uri="{9D8B030D-6E8A-4147-A177-3AD203B41FA5}">
                      <a16:colId xmlns:a16="http://schemas.microsoft.com/office/drawing/2014/main" val="649626592"/>
                    </a:ext>
                  </a:extLst>
                </a:gridCol>
                <a:gridCol w="1524000">
                  <a:extLst>
                    <a:ext uri="{9D8B030D-6E8A-4147-A177-3AD203B41FA5}">
                      <a16:colId xmlns:a16="http://schemas.microsoft.com/office/drawing/2014/main" val="1422480264"/>
                    </a:ext>
                  </a:extLst>
                </a:gridCol>
                <a:gridCol w="1524000">
                  <a:extLst>
                    <a:ext uri="{9D8B030D-6E8A-4147-A177-3AD203B41FA5}">
                      <a16:colId xmlns:a16="http://schemas.microsoft.com/office/drawing/2014/main" val="182044867"/>
                    </a:ext>
                  </a:extLst>
                </a:gridCol>
              </a:tblGrid>
              <a:tr h="370840">
                <a:tc>
                  <a:txBody>
                    <a:bodyPr/>
                    <a:lstStyle/>
                    <a:p>
                      <a:pPr algn="ctr"/>
                      <a:endParaRPr lang="zh-CN" altLang="en-US" sz="2400" b="1" dirty="0">
                        <a:latin typeface="Times New Roman" pitchFamily="18" charset="0"/>
                        <a:ea typeface="楷体" panose="02010609060101010101" pitchFamily="49" charset="-122"/>
                        <a:cs typeface="Times New Roman" pitchFamily="18" charset="0"/>
                      </a:endParaRPr>
                    </a:p>
                  </a:txBody>
                  <a:tcPr/>
                </a:tc>
                <a:tc>
                  <a:txBody>
                    <a:bodyPr/>
                    <a:lstStyle/>
                    <a:p>
                      <a:pPr algn="ctr"/>
                      <a:r>
                        <a:rPr lang="zh-CN" altLang="en-US" sz="2400" b="1" dirty="0" smtClean="0">
                          <a:latin typeface="Times New Roman" pitchFamily="18" charset="0"/>
                          <a:ea typeface="楷体" panose="02010609060101010101" pitchFamily="49" charset="-122"/>
                          <a:cs typeface="Times New Roman" pitchFamily="18" charset="0"/>
                        </a:rPr>
                        <a:t>包含该词的文档数（亿）</a:t>
                      </a:r>
                      <a:endParaRPr lang="zh-CN" altLang="en-US" sz="2400" b="1" dirty="0">
                        <a:latin typeface="Times New Roman" pitchFamily="18" charset="0"/>
                        <a:ea typeface="楷体" panose="02010609060101010101" pitchFamily="49" charset="-122"/>
                        <a:cs typeface="Times New Roman" pitchFamily="18" charset="0"/>
                      </a:endParaRPr>
                    </a:p>
                  </a:txBody>
                  <a:tcPr/>
                </a:tc>
                <a:tc>
                  <a:txBody>
                    <a:bodyPr/>
                    <a:lstStyle/>
                    <a:p>
                      <a:pPr algn="ctr"/>
                      <a:r>
                        <a:rPr lang="en-US" altLang="zh-CN" sz="2400" b="1" dirty="0" smtClean="0">
                          <a:latin typeface="Times New Roman" pitchFamily="18" charset="0"/>
                          <a:ea typeface="楷体" panose="02010609060101010101" pitchFamily="49" charset="-122"/>
                          <a:cs typeface="Times New Roman" pitchFamily="18" charset="0"/>
                        </a:rPr>
                        <a:t>IDF</a:t>
                      </a:r>
                      <a:endParaRPr lang="zh-CN" altLang="en-US" sz="2400" b="1" dirty="0">
                        <a:latin typeface="Times New Roman" pitchFamily="18" charset="0"/>
                        <a:ea typeface="楷体" panose="02010609060101010101" pitchFamily="49" charset="-122"/>
                        <a:cs typeface="Times New Roman" pitchFamily="18" charset="0"/>
                      </a:endParaRPr>
                    </a:p>
                  </a:txBody>
                  <a:tcPr marT="252000"/>
                </a:tc>
                <a:tc>
                  <a:txBody>
                    <a:bodyPr/>
                    <a:lstStyle/>
                    <a:p>
                      <a:pPr algn="ctr"/>
                      <a:r>
                        <a:rPr lang="en-US" altLang="zh-CN" sz="2400" b="1" dirty="0" smtClean="0">
                          <a:latin typeface="Times New Roman" pitchFamily="18" charset="0"/>
                          <a:ea typeface="楷体" panose="02010609060101010101" pitchFamily="49" charset="-122"/>
                          <a:cs typeface="Times New Roman" pitchFamily="18" charset="0"/>
                        </a:rPr>
                        <a:t>TF-IDF</a:t>
                      </a:r>
                      <a:endParaRPr lang="zh-CN" altLang="en-US" sz="2400" b="1" dirty="0">
                        <a:latin typeface="Times New Roman" pitchFamily="18" charset="0"/>
                        <a:ea typeface="楷体" panose="02010609060101010101" pitchFamily="49" charset="-122"/>
                        <a:cs typeface="Times New Roman" pitchFamily="18" charset="0"/>
                      </a:endParaRPr>
                    </a:p>
                  </a:txBody>
                  <a:tcPr marT="252000"/>
                </a:tc>
                <a:extLst>
                  <a:ext uri="{0D108BD9-81ED-4DB2-BD59-A6C34878D82A}">
                    <a16:rowId xmlns:a16="http://schemas.microsoft.com/office/drawing/2014/main" val="1867391130"/>
                  </a:ext>
                </a:extLst>
              </a:tr>
              <a:tr h="370840">
                <a:tc>
                  <a:txBody>
                    <a:bodyPr/>
                    <a:lstStyle/>
                    <a:p>
                      <a:pPr algn="ct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中国</a:t>
                      </a:r>
                      <a:endParaRPr lang="zh-CN" altLang="en-US" sz="2400" b="1" dirty="0">
                        <a:latin typeface="楷体" panose="02010609060101010101" pitchFamily="49" charset="-122"/>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itchFamily="18" charset="0"/>
                          <a:ea typeface="楷体" panose="02010609060101010101" pitchFamily="49" charset="-122"/>
                          <a:cs typeface="Times New Roman" pitchFamily="18" charset="0"/>
                        </a:rPr>
                        <a:t>62.3</a:t>
                      </a:r>
                      <a:endParaRPr lang="zh-CN" altLang="en-US" sz="2400" b="1" dirty="0">
                        <a:latin typeface="Times New Roman" pitchFamily="18" charset="0"/>
                        <a:ea typeface="楷体" panose="02010609060101010101" pitchFamily="49" charset="-122"/>
                        <a:cs typeface="Times New Roman" pitchFamily="18" charset="0"/>
                      </a:endParaRPr>
                    </a:p>
                  </a:txBody>
                  <a:tcPr/>
                </a:tc>
                <a:tc>
                  <a:txBody>
                    <a:bodyPr/>
                    <a:lstStyle/>
                    <a:p>
                      <a:pPr algn="ctr"/>
                      <a:r>
                        <a:rPr lang="en-US" altLang="zh-CN" sz="2400" b="1" dirty="0" smtClean="0">
                          <a:latin typeface="Times New Roman" pitchFamily="18" charset="0"/>
                          <a:ea typeface="楷体" panose="02010609060101010101" pitchFamily="49" charset="-122"/>
                          <a:cs typeface="Times New Roman" pitchFamily="18" charset="0"/>
                        </a:rPr>
                        <a:t>0.603</a:t>
                      </a:r>
                      <a:endParaRPr lang="zh-CN" altLang="en-US" sz="2400" b="1" dirty="0">
                        <a:latin typeface="Times New Roman" pitchFamily="18" charset="0"/>
                        <a:ea typeface="楷体" panose="02010609060101010101" pitchFamily="49" charset="-122"/>
                        <a:cs typeface="Times New Roman" pitchFamily="18" charset="0"/>
                      </a:endParaRPr>
                    </a:p>
                  </a:txBody>
                  <a:tcPr/>
                </a:tc>
                <a:tc>
                  <a:txBody>
                    <a:bodyPr/>
                    <a:lstStyle/>
                    <a:p>
                      <a:pPr algn="ctr"/>
                      <a:r>
                        <a:rPr lang="en-US" altLang="zh-CN" sz="2400" b="1" dirty="0" smtClean="0">
                          <a:latin typeface="Times New Roman" pitchFamily="18" charset="0"/>
                          <a:ea typeface="楷体" panose="02010609060101010101" pitchFamily="49" charset="-122"/>
                          <a:cs typeface="Times New Roman" pitchFamily="18" charset="0"/>
                        </a:rPr>
                        <a:t>0.0121</a:t>
                      </a:r>
                      <a:endParaRPr lang="zh-CN" altLang="en-US" sz="2400" b="1" dirty="0">
                        <a:latin typeface="Times New Roman" pitchFamily="18" charset="0"/>
                        <a:ea typeface="楷体" panose="02010609060101010101" pitchFamily="49" charset="-122"/>
                        <a:cs typeface="Times New Roman" pitchFamily="18" charset="0"/>
                      </a:endParaRPr>
                    </a:p>
                  </a:txBody>
                  <a:tcPr/>
                </a:tc>
                <a:extLst>
                  <a:ext uri="{0D108BD9-81ED-4DB2-BD59-A6C34878D82A}">
                    <a16:rowId xmlns:a16="http://schemas.microsoft.com/office/drawing/2014/main" val="441330000"/>
                  </a:ext>
                </a:extLst>
              </a:tr>
              <a:tr h="370840">
                <a:tc>
                  <a:txBody>
                    <a:bodyPr/>
                    <a:lstStyle/>
                    <a:p>
                      <a:pPr algn="ct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蜜蜂</a:t>
                      </a:r>
                      <a:endParaRPr lang="zh-CN" altLang="en-US" sz="2400" b="1" dirty="0">
                        <a:latin typeface="楷体" panose="02010609060101010101" pitchFamily="49" charset="-122"/>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itchFamily="18" charset="0"/>
                          <a:ea typeface="楷体" panose="02010609060101010101" pitchFamily="49" charset="-122"/>
                          <a:cs typeface="Times New Roman" pitchFamily="18" charset="0"/>
                        </a:rPr>
                        <a:t>0.484</a:t>
                      </a:r>
                      <a:endParaRPr lang="zh-CN" altLang="en-US" sz="2400" b="1" dirty="0">
                        <a:latin typeface="Times New Roman" pitchFamily="18" charset="0"/>
                        <a:ea typeface="楷体" panose="02010609060101010101" pitchFamily="49" charset="-122"/>
                        <a:cs typeface="Times New Roman" pitchFamily="18" charset="0"/>
                      </a:endParaRPr>
                    </a:p>
                  </a:txBody>
                  <a:tcPr/>
                </a:tc>
                <a:tc>
                  <a:txBody>
                    <a:bodyPr/>
                    <a:lstStyle/>
                    <a:p>
                      <a:pPr algn="ctr"/>
                      <a:r>
                        <a:rPr lang="en-US" altLang="zh-CN" sz="2400" b="1" dirty="0" smtClean="0">
                          <a:latin typeface="Times New Roman" pitchFamily="18" charset="0"/>
                          <a:ea typeface="楷体" panose="02010609060101010101" pitchFamily="49" charset="-122"/>
                          <a:cs typeface="Times New Roman" pitchFamily="18" charset="0"/>
                        </a:rPr>
                        <a:t>2.713</a:t>
                      </a:r>
                      <a:endParaRPr lang="zh-CN" altLang="en-US" sz="2400" b="1" dirty="0">
                        <a:latin typeface="Times New Roman" pitchFamily="18" charset="0"/>
                        <a:ea typeface="楷体" panose="02010609060101010101" pitchFamily="49" charset="-122"/>
                        <a:cs typeface="Times New Roman" pitchFamily="18" charset="0"/>
                      </a:endParaRPr>
                    </a:p>
                  </a:txBody>
                  <a:tcPr/>
                </a:tc>
                <a:tc>
                  <a:txBody>
                    <a:bodyPr/>
                    <a:lstStyle/>
                    <a:p>
                      <a:pPr algn="ctr"/>
                      <a:r>
                        <a:rPr lang="en-US" altLang="zh-CN" sz="2400" b="1" dirty="0" smtClean="0">
                          <a:latin typeface="Times New Roman" pitchFamily="18" charset="0"/>
                          <a:ea typeface="楷体" panose="02010609060101010101" pitchFamily="49" charset="-122"/>
                          <a:cs typeface="Times New Roman" pitchFamily="18" charset="0"/>
                        </a:rPr>
                        <a:t>0.0543</a:t>
                      </a:r>
                      <a:endParaRPr lang="zh-CN" altLang="en-US" sz="2400" b="1" dirty="0">
                        <a:latin typeface="Times New Roman" pitchFamily="18" charset="0"/>
                        <a:ea typeface="楷体" panose="02010609060101010101" pitchFamily="49" charset="-122"/>
                        <a:cs typeface="Times New Roman" pitchFamily="18" charset="0"/>
                      </a:endParaRPr>
                    </a:p>
                  </a:txBody>
                  <a:tcPr/>
                </a:tc>
                <a:extLst>
                  <a:ext uri="{0D108BD9-81ED-4DB2-BD59-A6C34878D82A}">
                    <a16:rowId xmlns:a16="http://schemas.microsoft.com/office/drawing/2014/main" val="1936592695"/>
                  </a:ext>
                </a:extLst>
              </a:tr>
              <a:tr h="370840">
                <a:tc>
                  <a:txBody>
                    <a:bodyPr/>
                    <a:lstStyle/>
                    <a:p>
                      <a:pPr algn="ct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养殖</a:t>
                      </a:r>
                      <a:endParaRPr lang="zh-CN" altLang="en-US" sz="2400" b="1" dirty="0">
                        <a:latin typeface="楷体" panose="02010609060101010101" pitchFamily="49" charset="-122"/>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itchFamily="18" charset="0"/>
                          <a:ea typeface="楷体" panose="02010609060101010101" pitchFamily="49" charset="-122"/>
                          <a:cs typeface="Times New Roman" pitchFamily="18" charset="0"/>
                        </a:rPr>
                        <a:t>0.973</a:t>
                      </a:r>
                      <a:endParaRPr lang="zh-CN" altLang="en-US" sz="2400" b="1" dirty="0">
                        <a:latin typeface="Times New Roman" pitchFamily="18" charset="0"/>
                        <a:ea typeface="楷体" panose="02010609060101010101" pitchFamily="49" charset="-122"/>
                        <a:cs typeface="Times New Roman" pitchFamily="18" charset="0"/>
                      </a:endParaRPr>
                    </a:p>
                  </a:txBody>
                  <a:tcPr/>
                </a:tc>
                <a:tc>
                  <a:txBody>
                    <a:bodyPr/>
                    <a:lstStyle/>
                    <a:p>
                      <a:pPr algn="ctr"/>
                      <a:r>
                        <a:rPr lang="en-US" altLang="zh-CN" sz="2400" b="1" dirty="0" smtClean="0">
                          <a:latin typeface="Times New Roman" pitchFamily="18" charset="0"/>
                          <a:ea typeface="楷体" panose="02010609060101010101" pitchFamily="49" charset="-122"/>
                          <a:cs typeface="Times New Roman" pitchFamily="18" charset="0"/>
                        </a:rPr>
                        <a:t>2.410</a:t>
                      </a:r>
                      <a:endParaRPr lang="zh-CN" altLang="en-US" sz="2400" b="1" dirty="0">
                        <a:latin typeface="Times New Roman" pitchFamily="18" charset="0"/>
                        <a:ea typeface="楷体" panose="02010609060101010101" pitchFamily="49" charset="-122"/>
                        <a:cs typeface="Times New Roman" pitchFamily="18" charset="0"/>
                      </a:endParaRPr>
                    </a:p>
                  </a:txBody>
                  <a:tcPr/>
                </a:tc>
                <a:tc>
                  <a:txBody>
                    <a:bodyPr/>
                    <a:lstStyle/>
                    <a:p>
                      <a:pPr algn="ctr"/>
                      <a:r>
                        <a:rPr lang="en-US" altLang="zh-CN" sz="2400" b="1" dirty="0" smtClean="0">
                          <a:latin typeface="Times New Roman" pitchFamily="18" charset="0"/>
                          <a:ea typeface="楷体" panose="02010609060101010101" pitchFamily="49" charset="-122"/>
                          <a:cs typeface="Times New Roman" pitchFamily="18" charset="0"/>
                        </a:rPr>
                        <a:t>0.0482</a:t>
                      </a:r>
                      <a:endParaRPr lang="zh-CN" altLang="en-US" sz="2400" b="1" dirty="0">
                        <a:latin typeface="Times New Roman" pitchFamily="18" charset="0"/>
                        <a:ea typeface="楷体" panose="02010609060101010101" pitchFamily="49" charset="-122"/>
                        <a:cs typeface="Times New Roman" pitchFamily="18" charset="0"/>
                      </a:endParaRPr>
                    </a:p>
                  </a:txBody>
                  <a:tcPr/>
                </a:tc>
                <a:extLst>
                  <a:ext uri="{0D108BD9-81ED-4DB2-BD59-A6C34878D82A}">
                    <a16:rowId xmlns:a16="http://schemas.microsoft.com/office/drawing/2014/main" val="2626910578"/>
                  </a:ext>
                </a:extLst>
              </a:tr>
            </a:tbl>
          </a:graphicData>
        </a:graphic>
      </p:graphicFrame>
      <p:sp>
        <p:nvSpPr>
          <p:cNvPr id="7" name="文本框 6"/>
          <p:cNvSpPr txBox="1"/>
          <p:nvPr/>
        </p:nvSpPr>
        <p:spPr>
          <a:xfrm>
            <a:off x="277086" y="27712"/>
            <a:ext cx="8054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词频</a:t>
            </a: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逆向文件频率</a:t>
            </a: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(TF-IDF)</a:t>
            </a:r>
          </a:p>
        </p:txBody>
      </p:sp>
    </p:spTree>
    <p:extLst>
      <p:ext uri="{BB962C8B-B14F-4D97-AF65-F5344CB8AC3E}">
        <p14:creationId xmlns:p14="http://schemas.microsoft.com/office/powerpoint/2010/main" val="3534308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12</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矩形 4"/>
          <p:cNvSpPr/>
          <p:nvPr/>
        </p:nvSpPr>
        <p:spPr>
          <a:xfrm>
            <a:off x="381964" y="759447"/>
            <a:ext cx="8380071" cy="6252289"/>
          </a:xfrm>
          <a:prstGeom prst="rect">
            <a:avLst/>
          </a:prstGeom>
        </p:spPr>
        <p:txBody>
          <a:bodyPr wrap="square">
            <a:spAutoFit/>
          </a:bodyPr>
          <a:lstStyle/>
          <a:p>
            <a:pPr indent="720000" algn="just">
              <a:lnSpc>
                <a:spcPct val="150000"/>
              </a:lnSpc>
              <a:spcBef>
                <a:spcPts val="1200"/>
              </a:spcBef>
            </a:pP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文本</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分类</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就是在给定的分类模型下</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，由</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计算机根据文本内容自动判别文本类别</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的过程。</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indent="720000" algn="just">
              <a:lnSpc>
                <a:spcPct val="150000"/>
              </a:lnSpc>
              <a:spcBef>
                <a:spcPts val="1200"/>
              </a:spcBef>
            </a:pP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Sebastiani</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2002</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）以如下数学模型描述文本分类</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任务：</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indent="457200" algn="just">
              <a:lnSpc>
                <a:spcPct val="150000"/>
              </a:lnSpc>
              <a:spcBef>
                <a:spcPts val="1200"/>
              </a:spcBef>
            </a:pP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Bef>
                <a:spcPts val="120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D</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表示需要进行分类的文档，</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表示预定义的分类体系下的类别集合。</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表示文档属于该类别，</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F</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表示文档不属于该类别。</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indent="720000" algn="just">
              <a:lnSpc>
                <a:spcPct val="150000"/>
              </a:lnSpc>
              <a:spcBef>
                <a:spcPts val="120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文本分类中有两个关键问题：一个是</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文本的表示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，另一个就是</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分类器的设计</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p>
          <a:p>
            <a:pPr indent="457200" algn="just">
              <a:lnSpc>
                <a:spcPct val="120000"/>
              </a:lnSpc>
              <a:spcBef>
                <a:spcPts val="1200"/>
              </a:spcBef>
              <a:spcAft>
                <a:spcPts val="1200"/>
              </a:spcAft>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p:cNvSpPr txBox="1"/>
              <p:nvPr/>
            </p:nvSpPr>
            <p:spPr>
              <a:xfrm>
                <a:off x="3098299" y="2817978"/>
                <a:ext cx="30399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latin typeface="Cambria Math" panose="02040503050406030204" pitchFamily="18" charset="0"/>
                          <a:ea typeface="Cambria Math" panose="02040503050406030204" pitchFamily="18" charset="0"/>
                        </a:rPr>
                        <m:t>Φ</m:t>
                      </m:r>
                      <m:r>
                        <a:rPr lang="zh-CN" altLang="en-US" sz="2800" i="1">
                          <a:latin typeface="Cambria Math" panose="02040503050406030204" pitchFamily="18" charset="0"/>
                          <a:ea typeface="Cambria Math" panose="02040503050406030204" pitchFamily="18" charset="0"/>
                        </a:rPr>
                        <m:t>：</m:t>
                      </m:r>
                      <m:r>
                        <m:rPr>
                          <m:sty m:val="p"/>
                        </m:rPr>
                        <a:rPr lang="en-US" altLang="zh-CN" sz="2800" i="1" dirty="0" smtClean="0">
                          <a:latin typeface="Cambria Math" panose="02040503050406030204" pitchFamily="18" charset="0"/>
                          <a:ea typeface="Cambria Math" panose="02040503050406030204" pitchFamily="18" charset="0"/>
                        </a:rPr>
                        <m:t>D</m:t>
                      </m:r>
                      <m:r>
                        <a:rPr lang="en-US" altLang="zh-CN" sz="2800" b="0" i="1" dirty="0" smtClean="0">
                          <a:latin typeface="Cambria Math" panose="02040503050406030204" pitchFamily="18" charset="0"/>
                          <a:ea typeface="Cambria Math" panose="02040503050406030204" pitchFamily="18" charset="0"/>
                        </a:rPr>
                        <m:t> ×</m:t>
                      </m:r>
                      <m:r>
                        <m:rPr>
                          <m:sty m:val="p"/>
                        </m:rPr>
                        <a:rPr lang="en-US" altLang="zh-CN" sz="2800" i="1" dirty="0" smtClean="0">
                          <a:latin typeface="Cambria Math" panose="02040503050406030204" pitchFamily="18" charset="0"/>
                          <a:ea typeface="Cambria Math" panose="02040503050406030204" pitchFamily="18" charset="0"/>
                        </a:rPr>
                        <m:t>C</m:t>
                      </m:r>
                      <m:r>
                        <a:rPr lang="en-US" altLang="zh-CN" sz="2800" i="1" dirty="0" smtClean="0">
                          <a:latin typeface="Cambria Math" panose="02040503050406030204" pitchFamily="18" charset="0"/>
                          <a:ea typeface="Cambria Math" panose="02040503050406030204" pitchFamily="18" charset="0"/>
                        </a:rPr>
                        <m:t>→</m:t>
                      </m:r>
                      <m:d>
                        <m:dPr>
                          <m:begChr m:val="{"/>
                          <m:endChr m:val="}"/>
                          <m:ctrlPr>
                            <a:rPr lang="en-US" altLang="zh-CN" sz="2800" i="1" dirty="0" smtClean="0">
                              <a:latin typeface="Cambria Math" panose="02040503050406030204" pitchFamily="18" charset="0"/>
                              <a:ea typeface="Cambria Math" panose="02040503050406030204" pitchFamily="18" charset="0"/>
                            </a:rPr>
                          </m:ctrlPr>
                        </m:dPr>
                        <m:e>
                          <m:r>
                            <a:rPr lang="en-US" altLang="zh-CN" sz="2800" b="0" i="1" dirty="0" smtClean="0">
                              <a:latin typeface="Cambria Math" panose="02040503050406030204" pitchFamily="18" charset="0"/>
                              <a:ea typeface="Cambria Math" panose="02040503050406030204" pitchFamily="18" charset="0"/>
                            </a:rPr>
                            <m:t>𝑇</m:t>
                          </m:r>
                          <m:r>
                            <a:rPr lang="en-US" altLang="zh-CN" sz="2800" b="0" i="1" dirty="0" smtClean="0">
                              <a:latin typeface="Cambria Math" panose="02040503050406030204" pitchFamily="18" charset="0"/>
                              <a:ea typeface="Cambria Math" panose="02040503050406030204" pitchFamily="18" charset="0"/>
                            </a:rPr>
                            <m:t>, </m:t>
                          </m:r>
                          <m:r>
                            <a:rPr lang="en-US" altLang="zh-CN" sz="2800" b="0" i="1" dirty="0" smtClean="0">
                              <a:latin typeface="Cambria Math" panose="02040503050406030204" pitchFamily="18" charset="0"/>
                              <a:ea typeface="Cambria Math" panose="02040503050406030204" pitchFamily="18" charset="0"/>
                            </a:rPr>
                            <m:t>𝐹</m:t>
                          </m:r>
                        </m:e>
                      </m:d>
                    </m:oMath>
                  </m:oMathPara>
                </a14:m>
                <a:endParaRPr lang="zh-CN" altLang="en-US" sz="2800" dirty="0"/>
              </a:p>
            </p:txBody>
          </p:sp>
        </mc:Choice>
        <mc:Fallback xmlns="">
          <p:sp>
            <p:nvSpPr>
              <p:cNvPr id="8" name="文本框 7"/>
              <p:cNvSpPr txBox="1">
                <a:spLocks noRot="1" noChangeAspect="1" noMove="1" noResize="1" noEditPoints="1" noAdjustHandles="1" noChangeArrowheads="1" noChangeShapeType="1" noTextEdit="1"/>
              </p:cNvSpPr>
              <p:nvPr/>
            </p:nvSpPr>
            <p:spPr>
              <a:xfrm>
                <a:off x="3098299" y="2817978"/>
                <a:ext cx="3039999" cy="430887"/>
              </a:xfrm>
              <a:prstGeom prst="rect">
                <a:avLst/>
              </a:prstGeom>
              <a:blipFill rotWithShape="1">
                <a:blip r:embed="rId3"/>
                <a:stretch>
                  <a:fillRect/>
                </a:stretch>
              </a:blipFill>
            </p:spPr>
            <p:txBody>
              <a:bodyPr/>
              <a:lstStyle/>
              <a:p>
                <a:r>
                  <a:rPr lang="zh-CN" altLang="en-US">
                    <a:noFill/>
                  </a:rPr>
                  <a:t> </a:t>
                </a:r>
              </a:p>
            </p:txBody>
          </p:sp>
        </mc:Fallback>
      </mc:AlternateContent>
      <p:sp>
        <p:nvSpPr>
          <p:cNvPr id="18" name="文本框 17"/>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空间</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模型</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780885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13</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矩形 4"/>
          <p:cNvSpPr/>
          <p:nvPr/>
        </p:nvSpPr>
        <p:spPr>
          <a:xfrm>
            <a:off x="381964" y="771195"/>
            <a:ext cx="8380071" cy="4832092"/>
          </a:xfrm>
          <a:prstGeom prst="rect">
            <a:avLst/>
          </a:prstGeom>
        </p:spPr>
        <p:txBody>
          <a:bodyPr wrap="square">
            <a:spAutoFit/>
          </a:bodyPr>
          <a:lstStyle/>
          <a:p>
            <a:pPr indent="648000" algn="just">
              <a:lnSpc>
                <a:spcPct val="150000"/>
              </a:lnSpc>
              <a:spcBef>
                <a:spcPts val="120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目前已经出现多种中文文本表示方法，如</a:t>
            </a:r>
            <a:r>
              <a:rPr lang="zh-CN" altLang="en-US" sz="2400" b="1" u="sng" dirty="0">
                <a:latin typeface="Times New Roman" panose="02020603050405020304" pitchFamily="18" charset="0"/>
                <a:ea typeface="楷体" panose="02010609060101010101" pitchFamily="49" charset="-122"/>
                <a:cs typeface="Times New Roman" panose="02020603050405020304" pitchFamily="18" charset="0"/>
              </a:rPr>
              <a:t>布尔模型、向量空间模型、潜在语义模型和概率模型</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等</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p>
          <a:p>
            <a:pPr indent="648000" algn="just">
              <a:lnSpc>
                <a:spcPct val="150000"/>
              </a:lnSpc>
              <a:spcBef>
                <a:spcPts val="1200"/>
              </a:spcBef>
            </a:pP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向量</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空间模型</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(Vector Space Model, VSM)</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由</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Salton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等人于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世纪</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70</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年代提出，并成功地应用于著名的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SMART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文本检索</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系统</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，目前已经成为自然语言处理中常用的模型</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indent="648000" algn="just">
              <a:lnSpc>
                <a:spcPct val="150000"/>
              </a:lnSpc>
              <a:spcBef>
                <a:spcPts val="120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作为表示文档的工具，向量空间模型把每个文档看做是由 </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维特征组成的一个向量</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。向量中的每一维都代表某单词是否出现在文本中</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空间</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模型</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547296656"/>
              </p:ext>
            </p:extLst>
          </p:nvPr>
        </p:nvGraphicFramePr>
        <p:xfrm>
          <a:off x="2561230" y="5446294"/>
          <a:ext cx="4373875" cy="693775"/>
        </p:xfrm>
        <a:graphic>
          <a:graphicData uri="http://schemas.openxmlformats.org/presentationml/2006/ole">
            <mc:AlternateContent xmlns:mc="http://schemas.openxmlformats.org/markup-compatibility/2006">
              <mc:Choice xmlns:v="urn:schemas-microsoft-com:vml" Requires="v">
                <p:oleObj spid="_x0000_s9379" name="公式" r:id="rId4" imgW="1600200" imgH="253800" progId="Equation.3">
                  <p:embed/>
                </p:oleObj>
              </mc:Choice>
              <mc:Fallback>
                <p:oleObj name="公式" r:id="rId4" imgW="1600200" imgH="253800" progId="Equation.3">
                  <p:embed/>
                  <p:pic>
                    <p:nvPicPr>
                      <p:cNvPr id="0" name="Picture 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230" y="5446294"/>
                        <a:ext cx="4373875" cy="6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99027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14</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7" name="文本框 6"/>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空间</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模型</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p:cNvSpPr/>
          <p:nvPr/>
        </p:nvSpPr>
        <p:spPr>
          <a:xfrm>
            <a:off x="383272" y="770996"/>
            <a:ext cx="8373560" cy="5339923"/>
          </a:xfrm>
          <a:prstGeom prst="rect">
            <a:avLst/>
          </a:prstGeom>
        </p:spPr>
        <p:txBody>
          <a:bodyPr wrap="square">
            <a:spAutoFit/>
          </a:bodyPr>
          <a:lstStyle/>
          <a:p>
            <a:pPr indent="468000" algn="just">
              <a:lnSpc>
                <a:spcPct val="150000"/>
              </a:lnSpc>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下图展示了</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个文档在</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维向量空间中如何表示，比如对于文档</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，它由</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个带有权重的特征组成</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21</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w</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22</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w</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23</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indent="468000" algn="just">
              <a:lnSpc>
                <a:spcPct val="150000"/>
              </a:lnSpc>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indent="468000" algn="just">
              <a:lnSpc>
                <a:spcPct val="150000"/>
              </a:lnSpc>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indent="468000" algn="just">
              <a:lnSpc>
                <a:spcPct val="150000"/>
              </a:lnSpc>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indent="468000" algn="just">
              <a:lnSpc>
                <a:spcPct val="150000"/>
              </a:lnSpc>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indent="468000" algn="just">
              <a:lnSpc>
                <a:spcPct val="150000"/>
              </a:lnSpc>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indent="468000" algn="just">
              <a:lnSpc>
                <a:spcPct val="150000"/>
              </a:lnSpc>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indent="468000" algn="just">
              <a:spcBef>
                <a:spcPts val="60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用户查询也被看成是一个特殊的文档，也将其转换成</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维的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特征向量</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376760768"/>
              </p:ext>
            </p:extLst>
          </p:nvPr>
        </p:nvGraphicFramePr>
        <p:xfrm>
          <a:off x="1617335" y="2113005"/>
          <a:ext cx="6096000" cy="27432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232562079"/>
                    </a:ext>
                  </a:extLst>
                </a:gridCol>
                <a:gridCol w="1219200">
                  <a:extLst>
                    <a:ext uri="{9D8B030D-6E8A-4147-A177-3AD203B41FA5}">
                      <a16:colId xmlns:a16="http://schemas.microsoft.com/office/drawing/2014/main" val="1047360525"/>
                    </a:ext>
                  </a:extLst>
                </a:gridCol>
                <a:gridCol w="1219200">
                  <a:extLst>
                    <a:ext uri="{9D8B030D-6E8A-4147-A177-3AD203B41FA5}">
                      <a16:colId xmlns:a16="http://schemas.microsoft.com/office/drawing/2014/main" val="708976702"/>
                    </a:ext>
                  </a:extLst>
                </a:gridCol>
                <a:gridCol w="1219200">
                  <a:extLst>
                    <a:ext uri="{9D8B030D-6E8A-4147-A177-3AD203B41FA5}">
                      <a16:colId xmlns:a16="http://schemas.microsoft.com/office/drawing/2014/main" val="1230746671"/>
                    </a:ext>
                  </a:extLst>
                </a:gridCol>
                <a:gridCol w="1219200">
                  <a:extLst>
                    <a:ext uri="{9D8B030D-6E8A-4147-A177-3AD203B41FA5}">
                      <a16:colId xmlns:a16="http://schemas.microsoft.com/office/drawing/2014/main" val="3428740078"/>
                    </a:ext>
                  </a:extLst>
                </a:gridCol>
              </a:tblGrid>
              <a:tr h="122453">
                <a:tc>
                  <a:txBody>
                    <a:bodyPr/>
                    <a:lstStyle/>
                    <a:p>
                      <a:pPr algn="ct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特征</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特征</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特征</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t>…</a:t>
                      </a:r>
                      <a:endParaRPr lang="zh-CN" altLang="en-US" sz="2400" dirty="0"/>
                    </a:p>
                  </a:txBody>
                  <a:tcPr/>
                </a:tc>
                <a:extLst>
                  <a:ext uri="{0D108BD9-81ED-4DB2-BD59-A6C34878D82A}">
                    <a16:rowId xmlns:a16="http://schemas.microsoft.com/office/drawing/2014/main" val="624638816"/>
                  </a:ext>
                </a:extLst>
              </a:tr>
              <a:tr h="370840">
                <a:tc>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文档</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11</a:t>
                      </a:r>
                      <a:endParaRPr lang="zh-CN" altLang="en-US" sz="2400" b="1" baseline="-2500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12</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13</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t>…</a:t>
                      </a:r>
                      <a:endParaRPr lang="zh-CN" altLang="en-US" sz="2400" dirty="0"/>
                    </a:p>
                  </a:txBody>
                  <a:tcPr/>
                </a:tc>
                <a:extLst>
                  <a:ext uri="{0D108BD9-81ED-4DB2-BD59-A6C34878D82A}">
                    <a16:rowId xmlns:a16="http://schemas.microsoft.com/office/drawing/2014/main" val="32283880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文档</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21</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22</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23</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t>…</a:t>
                      </a:r>
                      <a:endParaRPr lang="zh-CN" altLang="en-US" sz="2400" dirty="0"/>
                    </a:p>
                  </a:txBody>
                  <a:tcPr/>
                </a:tc>
                <a:extLst>
                  <a:ext uri="{0D108BD9-81ED-4DB2-BD59-A6C34878D82A}">
                    <a16:rowId xmlns:a16="http://schemas.microsoft.com/office/drawing/2014/main" val="11421876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文档</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31</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32</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33</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t>…</a:t>
                      </a:r>
                      <a:endParaRPr lang="zh-CN" altLang="en-US" sz="2400" dirty="0"/>
                    </a:p>
                  </a:txBody>
                  <a:tcPr/>
                </a:tc>
                <a:extLst>
                  <a:ext uri="{0D108BD9-81ED-4DB2-BD59-A6C34878D82A}">
                    <a16:rowId xmlns:a16="http://schemas.microsoft.com/office/drawing/2014/main" val="24181006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文档</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4</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41</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42</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43</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t>…</a:t>
                      </a:r>
                      <a:endParaRPr lang="zh-CN" altLang="en-US" sz="2400" dirty="0"/>
                    </a:p>
                  </a:txBody>
                  <a:tcPr/>
                </a:tc>
                <a:extLst>
                  <a:ext uri="{0D108BD9-81ED-4DB2-BD59-A6C34878D82A}">
                    <a16:rowId xmlns:a16="http://schemas.microsoft.com/office/drawing/2014/main" val="20478584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kern="1200" dirty="0" smtClean="0">
                          <a:solidFill>
                            <a:schemeClr val="dk1"/>
                          </a:solidFill>
                          <a:latin typeface="Times New Roman" panose="02020603050405020304" pitchFamily="18" charset="0"/>
                          <a:ea typeface="楷体" panose="02010609060101010101" pitchFamily="49" charset="-122"/>
                          <a:cs typeface="Times New Roman" panose="02020603050405020304" pitchFamily="18" charset="0"/>
                        </a:rPr>
                        <a:t>查询</a:t>
                      </a:r>
                      <a:endParaRPr lang="zh-CN" altLang="en-US" sz="2400" b="1" kern="1200" dirty="0">
                        <a:solidFill>
                          <a:schemeClr val="dk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q</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1" baseline="-2500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q</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q</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2400"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t>…</a:t>
                      </a:r>
                      <a:endParaRPr lang="zh-CN" altLang="en-US" sz="2400" dirty="0"/>
                    </a:p>
                  </a:txBody>
                  <a:tcPr/>
                </a:tc>
                <a:extLst>
                  <a:ext uri="{0D108BD9-81ED-4DB2-BD59-A6C34878D82A}">
                    <a16:rowId xmlns:a16="http://schemas.microsoft.com/office/drawing/2014/main" val="1347133341"/>
                  </a:ext>
                </a:extLst>
              </a:tr>
            </a:tbl>
          </a:graphicData>
        </a:graphic>
      </p:graphicFrame>
    </p:spTree>
    <p:extLst>
      <p:ext uri="{BB962C8B-B14F-4D97-AF65-F5344CB8AC3E}">
        <p14:creationId xmlns:p14="http://schemas.microsoft.com/office/powerpoint/2010/main" val="3206329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15</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4250695044"/>
              </p:ext>
            </p:extLst>
          </p:nvPr>
        </p:nvGraphicFramePr>
        <p:xfrm>
          <a:off x="699858" y="3943245"/>
          <a:ext cx="3972383" cy="923076"/>
        </p:xfrm>
        <a:graphic>
          <a:graphicData uri="http://schemas.openxmlformats.org/presentationml/2006/ole">
            <mc:AlternateContent xmlns:mc="http://schemas.openxmlformats.org/markup-compatibility/2006">
              <mc:Choice xmlns:v="urn:schemas-microsoft-com:vml" Requires="v">
                <p:oleObj spid="_x0000_s7342" name="Equation" r:id="rId4" imgW="1803400" imgH="419100" progId="Equation.DSMT4">
                  <p:embed/>
                </p:oleObj>
              </mc:Choice>
              <mc:Fallback>
                <p:oleObj name="Equation" r:id="rId4" imgW="1803400" imgH="419100" progId="Equation.DSMT4">
                  <p:embed/>
                  <p:pic>
                    <p:nvPicPr>
                      <p:cNvPr id="0" name="Picture 1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58" y="3943245"/>
                        <a:ext cx="3972383" cy="9230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6" descr="File:Vector space model.jpg">
            <a:hlinkClick r:id="rId6"/>
          </p:cNvP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207935" y="2475668"/>
            <a:ext cx="3299026" cy="3244945"/>
          </a:xfrm>
          <a:prstGeom prst="rect">
            <a:avLst/>
          </a:prstGeom>
          <a:noFill/>
        </p:spPr>
      </p:pic>
      <p:sp>
        <p:nvSpPr>
          <p:cNvPr id="7" name="矩形 6"/>
          <p:cNvSpPr/>
          <p:nvPr/>
        </p:nvSpPr>
        <p:spPr>
          <a:xfrm>
            <a:off x="283579" y="719737"/>
            <a:ext cx="8478456" cy="1200329"/>
          </a:xfrm>
          <a:prstGeom prst="rect">
            <a:avLst/>
          </a:prstGeom>
        </p:spPr>
        <p:txBody>
          <a:bodyPr wrap="square">
            <a:spAutoFit/>
          </a:bodyPr>
          <a:lstStyle/>
          <a:p>
            <a:pPr indent="720000" algn="just">
              <a:lnSpc>
                <a:spcPct val="150000"/>
              </a:lnSpc>
            </a:pPr>
            <a:r>
              <a:rPr lang="zh-CN" alt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可以</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借助于</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维</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空间中两个向量之间的某种距离来表示文档之间的相似度</a:t>
            </a:r>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，常用的方法是使用向量之间</a:t>
            </a:r>
            <a:r>
              <a:rPr lang="zh-CN" alt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的内积</a:t>
            </a:r>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来</a:t>
            </a:r>
            <a:r>
              <a:rPr lang="zh-CN" alt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计算。</a:t>
            </a:r>
            <a:endPar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空间</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模型</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0152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16</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Content Placeholder 2"/>
          <p:cNvSpPr txBox="1">
            <a:spLocks/>
          </p:cNvSpPr>
          <p:nvPr/>
        </p:nvSpPr>
        <p:spPr>
          <a:xfrm>
            <a:off x="420759" y="761587"/>
            <a:ext cx="8335615" cy="565909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itchFamily="2" charset="2"/>
              <a:buChar char="n"/>
            </a:pPr>
            <a:r>
              <a:rPr lang="zh-CN" altLang="en-US" sz="2400" b="1" dirty="0" smtClean="0">
                <a:latin typeface="黑体" pitchFamily="49" charset="-122"/>
                <a:ea typeface="黑体" pitchFamily="49" charset="-122"/>
                <a:cs typeface="Times New Roman" panose="02020603050405020304" pitchFamily="18" charset="0"/>
              </a:rPr>
              <a:t>同义词</a:t>
            </a:r>
            <a:endParaRPr lang="en-US" sz="2400" b="1" dirty="0" smtClean="0">
              <a:latin typeface="黑体" pitchFamily="49" charset="-122"/>
              <a:ea typeface="黑体" pitchFamily="49" charset="-122"/>
              <a:cs typeface="Times New Roman" panose="02020603050405020304" pitchFamily="18" charset="0"/>
            </a:endParaRPr>
          </a:p>
          <a:p>
            <a:pPr lvl="1">
              <a:lnSpc>
                <a:spcPct val="150000"/>
              </a:lnSpc>
              <a:spcBef>
                <a:spcPts val="0"/>
              </a:spcBef>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有很多单词都有一个相同的意思</a:t>
            </a:r>
          </a:p>
          <a:p>
            <a:pPr lvl="1">
              <a:lnSpc>
                <a:spcPct val="150000"/>
              </a:lnSpc>
              <a:spcBef>
                <a:spcPts val="0"/>
              </a:spcBef>
            </a:pPr>
            <a:r>
              <a:rPr 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Car</a:t>
            </a:r>
            <a:r>
              <a:rPr lang="en-US"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Vehicle</a:t>
            </a:r>
            <a:r>
              <a:rPr lang="en-US"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Automobile</a:t>
            </a:r>
          </a:p>
          <a:p>
            <a:pPr lvl="1">
              <a:lnSpc>
                <a:spcPct val="150000"/>
              </a:lnSpc>
              <a:spcBef>
                <a:spcPts val="0"/>
              </a:spcBef>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余弦值较小</a:t>
            </a:r>
            <a:r>
              <a:rPr lang="en-US" b="1" dirty="0" smtClean="0">
                <a:latin typeface="Times New Roman" panose="02020603050405020304" pitchFamily="18" charset="0"/>
                <a:ea typeface="楷体" panose="02010609060101010101" pitchFamily="49" charset="-122"/>
                <a:cs typeface="Times New Roman" panose="02020603050405020304" pitchFamily="18" charset="0"/>
                <a:sym typeface="Wingdings" pitchFamily="2" charset="2"/>
              </a:rPr>
              <a:t> </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sym typeface="Wingdings" pitchFamily="2" charset="2"/>
              </a:rPr>
              <a:t>不相关</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sym typeface="Wingdings" pitchFamily="2" charset="2"/>
            </a:endParaRPr>
          </a:p>
          <a:p>
            <a:pPr lvl="1">
              <a:lnSpc>
                <a:spcPct val="150000"/>
              </a:lnSpc>
              <a:spcBef>
                <a:spcPts val="0"/>
              </a:spcBef>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使得算法在给出的结果中遗漏了很多用户真正需要查找的内容。</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sym typeface="Wingdings" pitchFamily="2" charset="2"/>
            </a:endParaRPr>
          </a:p>
          <a:p>
            <a:pPr>
              <a:lnSpc>
                <a:spcPct val="120000"/>
              </a:lnSpc>
              <a:spcBef>
                <a:spcPts val="1200"/>
              </a:spcBef>
              <a:buFont typeface="Wingdings" pitchFamily="2" charset="2"/>
              <a:buChar char="n"/>
            </a:pPr>
            <a:r>
              <a:rPr lang="zh-CN" altLang="en-US" sz="2400" b="1" dirty="0" smtClean="0">
                <a:latin typeface="黑体" pitchFamily="49" charset="-122"/>
                <a:ea typeface="黑体" pitchFamily="49" charset="-122"/>
                <a:cs typeface="Times New Roman" panose="02020603050405020304" pitchFamily="18" charset="0"/>
              </a:rPr>
              <a:t>一词多义</a:t>
            </a:r>
            <a:endParaRPr lang="en-US" sz="2400" b="1" dirty="0" smtClean="0">
              <a:latin typeface="黑体" pitchFamily="49" charset="-122"/>
              <a:ea typeface="黑体" pitchFamily="49" charset="-122"/>
              <a:cs typeface="Times New Roman" panose="02020603050405020304" pitchFamily="18" charset="0"/>
            </a:endParaRPr>
          </a:p>
          <a:p>
            <a:pPr lvl="1">
              <a:lnSpc>
                <a:spcPct val="150000"/>
              </a:lnSpc>
              <a:spcBef>
                <a:spcPts val="0"/>
              </a:spcBef>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同一</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个词，不同的</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意思</a:t>
            </a:r>
            <a:endParaRPr lang="en-US" b="1" dirty="0" smtClean="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spcBef>
                <a:spcPts val="0"/>
              </a:spcBef>
            </a:pPr>
            <a:r>
              <a:rPr lang="zh-CN" alt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苹果电脑 </a:t>
            </a:r>
            <a:r>
              <a:rPr 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vs. </a:t>
            </a:r>
            <a:r>
              <a:rPr lang="zh-CN" alt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苹果汁</a:t>
            </a:r>
            <a:endParaRPr lang="en-US" altLang="zh-CN"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spcBef>
                <a:spcPts val="0"/>
              </a:spcBef>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余弦值较大</a:t>
            </a:r>
            <a:r>
              <a:rPr lang="en-US" b="1" dirty="0" smtClean="0">
                <a:latin typeface="Times New Roman" panose="02020603050405020304" pitchFamily="18" charset="0"/>
                <a:ea typeface="楷体" panose="02010609060101010101" pitchFamily="49" charset="-122"/>
                <a:cs typeface="Times New Roman" panose="02020603050405020304" pitchFamily="18" charset="0"/>
                <a:sym typeface="Wingdings" pitchFamily="2" charset="2"/>
              </a:rPr>
              <a:t> </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sym typeface="Wingdings" pitchFamily="2" charset="2"/>
              </a:rPr>
              <a:t>相关</a:t>
            </a:r>
            <a:endParaRPr lang="en-US" b="1" dirty="0" smtClean="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spcBef>
                <a:spcPts val="0"/>
              </a:spcBef>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导致算法在结果中包含很多并非用户真正要查找的内容</a:t>
            </a:r>
            <a:endParaRPr lang="en-US" altLang="en-US" sz="20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369" y="3940891"/>
            <a:ext cx="995362" cy="99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981" y="4006873"/>
            <a:ext cx="1395622" cy="104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隐含语义分析</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2359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17</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1"/>
          <p:cNvPicPr>
            <a:picLocks noChangeAspect="1" noChangeArrowheads="1"/>
          </p:cNvPicPr>
          <p:nvPr/>
        </p:nvPicPr>
        <p:blipFill>
          <a:blip r:embed="rId2" cstate="print"/>
          <a:srcRect/>
          <a:stretch>
            <a:fillRect/>
          </a:stretch>
        </p:blipFill>
        <p:spPr bwMode="auto">
          <a:xfrm>
            <a:off x="390525" y="883962"/>
            <a:ext cx="8377601" cy="4920490"/>
          </a:xfrm>
          <a:prstGeom prst="rect">
            <a:avLst/>
          </a:prstGeom>
          <a:noFill/>
          <a:ln w="9525">
            <a:noFill/>
            <a:miter lim="800000"/>
            <a:headEnd/>
            <a:tailEnd/>
          </a:ln>
          <a:effectLst/>
        </p:spPr>
      </p:pic>
      <p:sp>
        <p:nvSpPr>
          <p:cNvPr id="6" name="文本框 5"/>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隐含语义分析</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927447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18</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50724" y="805411"/>
            <a:ext cx="6762993" cy="4451787"/>
          </a:xfrm>
          <a:prstGeom prst="rect">
            <a:avLst/>
          </a:prstGeom>
          <a:noFill/>
          <a:ln w="9525">
            <a:noFill/>
            <a:miter lim="800000"/>
            <a:headEnd/>
            <a:tailEnd/>
          </a:ln>
          <a:effectLst/>
        </p:spPr>
      </p:pic>
      <p:sp>
        <p:nvSpPr>
          <p:cNvPr id="6" name="文本框 5"/>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隐含语义分析</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920692" y="5244147"/>
            <a:ext cx="7302616" cy="1477328"/>
          </a:xfrm>
          <a:prstGeom prst="rect">
            <a:avLst/>
          </a:prstGeom>
        </p:spPr>
        <p:txBody>
          <a:bodyPr wrap="square">
            <a:spAutoFit/>
          </a:bodyPr>
          <a:lstStyle/>
          <a:p>
            <a:pPr algn="ctr"/>
            <a:r>
              <a:rPr lang="zh-CN" altLang="en-US" b="1" dirty="0" smtClean="0">
                <a:latin typeface="Times New Roman" pitchFamily="18" charset="0"/>
                <a:ea typeface="楷体" pitchFamily="49" charset="-122"/>
                <a:cs typeface="Times New Roman" pitchFamily="18" charset="0"/>
              </a:rPr>
              <a:t>每一行代表一个词的向量，该向量描述了该词和所有文档的关系</a:t>
            </a:r>
            <a:endParaRPr lang="en-US" altLang="zh-CN" b="1" dirty="0" smtClean="0">
              <a:latin typeface="Times New Roman" pitchFamily="18" charset="0"/>
              <a:ea typeface="楷体" pitchFamily="49" charset="-122"/>
              <a:cs typeface="Times New Roman" pitchFamily="18" charset="0"/>
            </a:endParaRPr>
          </a:p>
          <a:p>
            <a:pPr algn="ctr"/>
            <a:r>
              <a:rPr lang="zh-CN" altLang="en-US" b="1" dirty="0" smtClean="0">
                <a:latin typeface="Times New Roman" pitchFamily="18" charset="0"/>
                <a:ea typeface="楷体" pitchFamily="49" charset="-122"/>
                <a:cs typeface="Times New Roman" pitchFamily="18" charset="0"/>
              </a:rPr>
              <a:t>每一列代表一个文档向量，该向量描述了该文档与所有词的关系</a:t>
            </a:r>
            <a:endParaRPr lang="en-US" altLang="zh-CN" b="1" dirty="0" smtClean="0">
              <a:latin typeface="Times New Roman" pitchFamily="18" charset="0"/>
              <a:ea typeface="楷体" pitchFamily="49" charset="-122"/>
              <a:cs typeface="Times New Roman" pitchFamily="18" charset="0"/>
            </a:endParaRPr>
          </a:p>
          <a:p>
            <a:pPr algn="ctr"/>
            <a:r>
              <a:rPr lang="zh-CN" altLang="en-US" b="1" dirty="0">
                <a:latin typeface="Times New Roman" pitchFamily="18" charset="0"/>
                <a:ea typeface="楷体" pitchFamily="49" charset="-122"/>
                <a:cs typeface="Times New Roman" pitchFamily="18" charset="0"/>
              </a:rPr>
              <a:t>词向量的点乘可以表示这两个单词在文档集合中的</a:t>
            </a:r>
            <a:r>
              <a:rPr lang="zh-CN" altLang="en-US" b="1" dirty="0" smtClean="0">
                <a:latin typeface="Times New Roman" pitchFamily="18" charset="0"/>
                <a:ea typeface="楷体" pitchFamily="49" charset="-122"/>
                <a:cs typeface="Times New Roman" pitchFamily="18" charset="0"/>
              </a:rPr>
              <a:t>相似性</a:t>
            </a:r>
            <a:r>
              <a:rPr lang="en-US" altLang="zh-CN" b="1" dirty="0" smtClean="0">
                <a:latin typeface="Times New Roman" pitchFamily="18" charset="0"/>
                <a:ea typeface="楷体" pitchFamily="49" charset="-122"/>
                <a:cs typeface="Times New Roman" pitchFamily="18" charset="0"/>
              </a:rPr>
              <a:t>:XX</a:t>
            </a:r>
            <a:r>
              <a:rPr lang="en-US" altLang="zh-CN" b="1" baseline="30000" dirty="0" smtClean="0">
                <a:latin typeface="Times New Roman" pitchFamily="18" charset="0"/>
                <a:ea typeface="楷体" pitchFamily="49" charset="-122"/>
                <a:cs typeface="Times New Roman" pitchFamily="18" charset="0"/>
              </a:rPr>
              <a:t>T</a:t>
            </a:r>
          </a:p>
          <a:p>
            <a:pPr algn="ctr"/>
            <a:r>
              <a:rPr lang="zh-CN" altLang="en-US" b="1" dirty="0">
                <a:latin typeface="Times New Roman" pitchFamily="18" charset="0"/>
                <a:ea typeface="楷体" pitchFamily="49" charset="-122"/>
                <a:cs typeface="Times New Roman" pitchFamily="18" charset="0"/>
              </a:rPr>
              <a:t>文档向量</a:t>
            </a:r>
            <a:r>
              <a:rPr lang="zh-CN" altLang="en-US" b="1" dirty="0" smtClean="0">
                <a:latin typeface="Times New Roman" pitchFamily="18" charset="0"/>
                <a:ea typeface="楷体" pitchFamily="49" charset="-122"/>
                <a:cs typeface="Times New Roman" pitchFamily="18" charset="0"/>
              </a:rPr>
              <a:t>的</a:t>
            </a:r>
            <a:r>
              <a:rPr lang="zh-CN" altLang="en-US" b="1" dirty="0">
                <a:latin typeface="Times New Roman" pitchFamily="18" charset="0"/>
                <a:ea typeface="楷体" pitchFamily="49" charset="-122"/>
                <a:cs typeface="Times New Roman" pitchFamily="18" charset="0"/>
              </a:rPr>
              <a:t>点乘可以表示这两</a:t>
            </a:r>
            <a:r>
              <a:rPr lang="zh-CN" altLang="en-US" b="1" dirty="0" smtClean="0">
                <a:latin typeface="Times New Roman" pitchFamily="18" charset="0"/>
                <a:ea typeface="楷体" pitchFamily="49" charset="-122"/>
                <a:cs typeface="Times New Roman" pitchFamily="18" charset="0"/>
              </a:rPr>
              <a:t>个</a:t>
            </a:r>
            <a:r>
              <a:rPr lang="zh-CN" altLang="en-US" b="1" dirty="0">
                <a:latin typeface="Times New Roman" pitchFamily="18" charset="0"/>
                <a:ea typeface="楷体" pitchFamily="49" charset="-122"/>
                <a:cs typeface="Times New Roman" pitchFamily="18" charset="0"/>
              </a:rPr>
              <a:t>文档</a:t>
            </a:r>
            <a:r>
              <a:rPr lang="zh-CN" altLang="en-US" b="1" dirty="0" smtClean="0">
                <a:latin typeface="Times New Roman" pitchFamily="18" charset="0"/>
                <a:ea typeface="楷体" pitchFamily="49" charset="-122"/>
                <a:cs typeface="Times New Roman" pitchFamily="18" charset="0"/>
              </a:rPr>
              <a:t>在</a:t>
            </a:r>
            <a:r>
              <a:rPr lang="zh-CN" altLang="en-US" b="1" dirty="0">
                <a:latin typeface="Times New Roman" pitchFamily="18" charset="0"/>
                <a:ea typeface="楷体" pitchFamily="49" charset="-122"/>
                <a:cs typeface="Times New Roman" pitchFamily="18" charset="0"/>
              </a:rPr>
              <a:t>文档集合中的</a:t>
            </a:r>
            <a:r>
              <a:rPr lang="zh-CN" altLang="en-US" b="1" dirty="0" smtClean="0">
                <a:latin typeface="Times New Roman" pitchFamily="18" charset="0"/>
                <a:ea typeface="楷体" pitchFamily="49" charset="-122"/>
                <a:cs typeface="Times New Roman" pitchFamily="18" charset="0"/>
              </a:rPr>
              <a:t>相似性</a:t>
            </a:r>
            <a:r>
              <a:rPr lang="en-US" altLang="zh-CN" b="1" dirty="0" smtClean="0">
                <a:latin typeface="Times New Roman" pitchFamily="18" charset="0"/>
                <a:ea typeface="楷体" pitchFamily="49" charset="-122"/>
                <a:cs typeface="Times New Roman" pitchFamily="18" charset="0"/>
              </a:rPr>
              <a:t>:X</a:t>
            </a:r>
            <a:r>
              <a:rPr lang="en-US" altLang="zh-CN" b="1" baseline="30000" dirty="0" smtClean="0">
                <a:latin typeface="Times New Roman" pitchFamily="18" charset="0"/>
                <a:ea typeface="楷体" pitchFamily="49" charset="-122"/>
                <a:cs typeface="Times New Roman" pitchFamily="18" charset="0"/>
              </a:rPr>
              <a:t>T</a:t>
            </a:r>
            <a:r>
              <a:rPr lang="en-US" altLang="zh-CN" b="1" dirty="0" smtClean="0">
                <a:latin typeface="Times New Roman" pitchFamily="18" charset="0"/>
                <a:ea typeface="楷体" pitchFamily="49" charset="-122"/>
                <a:cs typeface="Times New Roman" pitchFamily="18" charset="0"/>
              </a:rPr>
              <a:t>X</a:t>
            </a:r>
            <a:endParaRPr lang="en-US" altLang="zh-CN" b="1" baseline="30000" dirty="0">
              <a:latin typeface="Times New Roman" pitchFamily="18" charset="0"/>
              <a:ea typeface="楷体" pitchFamily="49" charset="-122"/>
              <a:cs typeface="Times New Roman" pitchFamily="18" charset="0"/>
            </a:endParaRPr>
          </a:p>
          <a:p>
            <a:pPr algn="ctr"/>
            <a:endParaRPr lang="zh-CN" altLang="en-US" b="1" dirty="0">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3027420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19</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文本框 4"/>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隐含语义分析</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2003102980"/>
              </p:ext>
            </p:extLst>
          </p:nvPr>
        </p:nvGraphicFramePr>
        <p:xfrm>
          <a:off x="2900676" y="848413"/>
          <a:ext cx="3009900" cy="738939"/>
        </p:xfrm>
        <a:graphic>
          <a:graphicData uri="http://schemas.openxmlformats.org/presentationml/2006/ole">
            <mc:AlternateContent xmlns:mc="http://schemas.openxmlformats.org/markup-compatibility/2006">
              <mc:Choice xmlns:v="urn:schemas-microsoft-com:vml" Requires="v">
                <p:oleObj spid="_x0000_s64550" name="Equation" r:id="rId3" imgW="837836" imgH="203112" progId="Equation.DSMT4">
                  <p:embed/>
                </p:oleObj>
              </mc:Choice>
              <mc:Fallback>
                <p:oleObj name="Equation" r:id="rId3" imgW="837836" imgH="203112"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0676" y="848413"/>
                        <a:ext cx="3009900" cy="7389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984641665"/>
              </p:ext>
            </p:extLst>
          </p:nvPr>
        </p:nvGraphicFramePr>
        <p:xfrm>
          <a:off x="2070215" y="2414266"/>
          <a:ext cx="5605463" cy="3454400"/>
        </p:xfrm>
        <a:graphic>
          <a:graphicData uri="http://schemas.openxmlformats.org/presentationml/2006/ole">
            <mc:AlternateContent xmlns:mc="http://schemas.openxmlformats.org/markup-compatibility/2006">
              <mc:Choice xmlns:v="urn:schemas-microsoft-com:vml" Requires="v">
                <p:oleObj spid="_x0000_s64551" name="Equation" r:id="rId5" imgW="2438280" imgH="1663560" progId="Equation.DSMT4">
                  <p:embed/>
                </p:oleObj>
              </mc:Choice>
              <mc:Fallback>
                <p:oleObj name="Equation" r:id="rId5" imgW="2438280" imgH="166356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0215" y="2414266"/>
                        <a:ext cx="5605463" cy="345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481137188"/>
              </p:ext>
            </p:extLst>
          </p:nvPr>
        </p:nvGraphicFramePr>
        <p:xfrm>
          <a:off x="841004" y="1629987"/>
          <a:ext cx="7389813" cy="482600"/>
        </p:xfrm>
        <a:graphic>
          <a:graphicData uri="http://schemas.openxmlformats.org/presentationml/2006/ole">
            <mc:AlternateContent xmlns:mc="http://schemas.openxmlformats.org/markup-compatibility/2006">
              <mc:Choice xmlns:v="urn:schemas-microsoft-com:vml" Requires="v">
                <p:oleObj spid="_x0000_s64552" name="Equation" r:id="rId7" imgW="3111500" imgH="203200" progId="Equation.DSMT4">
                  <p:embed/>
                </p:oleObj>
              </mc:Choice>
              <mc:Fallback>
                <p:oleObj name="Equation" r:id="rId7" imgW="3111500" imgH="2032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004" y="1629987"/>
                        <a:ext cx="738981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本框 8"/>
          <p:cNvSpPr txBox="1"/>
          <p:nvPr/>
        </p:nvSpPr>
        <p:spPr>
          <a:xfrm>
            <a:off x="5875045" y="1088990"/>
            <a:ext cx="2189518" cy="369332"/>
          </a:xfrm>
          <a:prstGeom prst="rect">
            <a:avLst/>
          </a:prstGeom>
          <a:noFill/>
        </p:spPr>
        <p:txBody>
          <a:bodyPr wrap="square" rtlCol="0">
            <a:spAutoFit/>
          </a:bodyPr>
          <a:lstStyle/>
          <a:p>
            <a:r>
              <a:rPr lang="zh-CN" altLang="en-US" b="1" dirty="0" smtClean="0">
                <a:latin typeface="Times New Roman" panose="02020603050405020304" pitchFamily="18" charset="0"/>
                <a:cs typeface="Times New Roman" panose="02020603050405020304" pitchFamily="18" charset="0"/>
              </a:rPr>
              <a:t>奇异值分解</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140309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 y="675768"/>
            <a:ext cx="9143999" cy="3847207"/>
          </a:xfrm>
          <a:prstGeom prst="rect">
            <a:avLst/>
          </a:prstGeom>
          <a:noFill/>
        </p:spPr>
        <p:txBody>
          <a:bodyPr wrap="square" rtlCol="0">
            <a:spAutoFit/>
          </a:bodyPr>
          <a:lstStyle/>
          <a:p>
            <a:pPr algn="ctr"/>
            <a:endParaRPr lang="en-US" altLang="zh-CN" sz="2800" b="1" dirty="0" smtClean="0">
              <a:latin typeface="楷体" pitchFamily="49" charset="-122"/>
              <a:ea typeface="楷体" pitchFamily="49" charset="-122"/>
            </a:endParaRPr>
          </a:p>
          <a:p>
            <a:pPr algn="ctr"/>
            <a:endParaRPr lang="en-US" altLang="zh-CN" sz="2800" b="1" dirty="0" smtClean="0">
              <a:latin typeface="楷体" pitchFamily="49" charset="-122"/>
              <a:ea typeface="楷体" pitchFamily="49" charset="-122"/>
            </a:endParaRPr>
          </a:p>
          <a:p>
            <a:pPr algn="ctr"/>
            <a:r>
              <a:rPr lang="zh-CN" altLang="en-US" sz="4400" b="1" dirty="0" smtClean="0">
                <a:latin typeface="黑体" pitchFamily="49" charset="-122"/>
                <a:ea typeface="黑体" pitchFamily="49" charset="-122"/>
              </a:rPr>
              <a:t>第九章</a:t>
            </a:r>
            <a:r>
              <a:rPr lang="zh-CN" altLang="en-US" sz="4400" b="1" dirty="0">
                <a:latin typeface="黑体" pitchFamily="49" charset="-122"/>
                <a:ea typeface="黑体" pitchFamily="49" charset="-122"/>
              </a:rPr>
              <a:t>：推荐算法</a:t>
            </a:r>
            <a:endParaRPr lang="en-US" altLang="zh-CN" sz="4400" b="1" dirty="0">
              <a:latin typeface="黑体" pitchFamily="49" charset="-122"/>
              <a:ea typeface="黑体" pitchFamily="49" charset="-122"/>
            </a:endParaRPr>
          </a:p>
          <a:p>
            <a:pPr algn="ctr"/>
            <a:r>
              <a:rPr lang="en-US" altLang="zh-CN" sz="2400" b="1" dirty="0" smtClean="0">
                <a:latin typeface="黑体" pitchFamily="49" charset="-122"/>
                <a:ea typeface="黑体" pitchFamily="49" charset="-122"/>
              </a:rPr>
              <a:t>——</a:t>
            </a:r>
            <a:r>
              <a:rPr lang="zh-CN" altLang="en-US" sz="2400" b="1" dirty="0">
                <a:latin typeface="黑体" pitchFamily="49" charset="-122"/>
                <a:ea typeface="黑体" pitchFamily="49" charset="-122"/>
              </a:rPr>
              <a:t>察言观色 投其所好</a:t>
            </a:r>
            <a:endParaRPr lang="en-US" altLang="zh-CN" sz="2400" b="1" dirty="0">
              <a:latin typeface="黑体" pitchFamily="49" charset="-122"/>
              <a:ea typeface="黑体" pitchFamily="49" charset="-122"/>
            </a:endParaRPr>
          </a:p>
          <a:p>
            <a:pPr algn="ctr"/>
            <a:endParaRPr lang="en-US" altLang="zh-CN" sz="4000" b="1" dirty="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p:txBody>
      </p:sp>
      <p:sp>
        <p:nvSpPr>
          <p:cNvPr id="44" name="PA_圆角矩形 57"/>
          <p:cNvSpPr/>
          <p:nvPr>
            <p:custDataLst>
              <p:tags r:id="rId1"/>
            </p:custDataLst>
          </p:nvPr>
        </p:nvSpPr>
        <p:spPr>
          <a:xfrm>
            <a:off x="1735336" y="4584530"/>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itchFamily="49" charset="-122"/>
                <a:ea typeface="黑体" pitchFamily="49" charset="-122"/>
                <a:sym typeface="Bebas" pitchFamily="2" charset="0"/>
              </a:rPr>
              <a:t>主讲教师：李志勇</a:t>
            </a:r>
          </a:p>
        </p:txBody>
      </p:sp>
    </p:spTree>
    <p:extLst>
      <p:ext uri="{BB962C8B-B14F-4D97-AF65-F5344CB8AC3E}">
        <p14:creationId xmlns:p14="http://schemas.microsoft.com/office/powerpoint/2010/main" val="4279449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20</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1"/>
          <p:cNvPicPr>
            <a:picLocks noChangeAspect="1" noChangeArrowheads="1"/>
          </p:cNvPicPr>
          <p:nvPr/>
        </p:nvPicPr>
        <p:blipFill>
          <a:blip r:embed="rId2" cstate="print"/>
          <a:srcRect/>
          <a:stretch>
            <a:fillRect/>
          </a:stretch>
        </p:blipFill>
        <p:spPr bwMode="auto">
          <a:xfrm>
            <a:off x="903979" y="865905"/>
            <a:ext cx="6601721" cy="298307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984535" y="4038600"/>
            <a:ext cx="6540215" cy="2286000"/>
          </a:xfrm>
          <a:prstGeom prst="rect">
            <a:avLst/>
          </a:prstGeom>
          <a:noFill/>
          <a:ln w="9525">
            <a:noFill/>
            <a:miter lim="800000"/>
            <a:headEnd/>
            <a:tailEnd/>
          </a:ln>
          <a:effectLst/>
        </p:spPr>
      </p:pic>
      <p:sp>
        <p:nvSpPr>
          <p:cNvPr id="7" name="文本框 6"/>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隐含语义分析</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6647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21</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2"/>
          <p:cNvPicPr>
            <a:picLocks noChangeAspect="1" noChangeArrowheads="1"/>
          </p:cNvPicPr>
          <p:nvPr/>
        </p:nvPicPr>
        <p:blipFill>
          <a:blip r:embed="rId3" cstate="print"/>
          <a:srcRect/>
          <a:stretch>
            <a:fillRect/>
          </a:stretch>
        </p:blipFill>
        <p:spPr bwMode="auto">
          <a:xfrm>
            <a:off x="1219199" y="1066800"/>
            <a:ext cx="6731225" cy="2362200"/>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295400" y="3657600"/>
            <a:ext cx="6710320" cy="2623505"/>
          </a:xfrm>
          <a:prstGeom prst="rect">
            <a:avLst/>
          </a:prstGeom>
          <a:noFill/>
          <a:ln w="9525">
            <a:noFill/>
            <a:miter lim="800000"/>
            <a:headEnd/>
            <a:tailEnd/>
          </a:ln>
          <a:effectLst/>
        </p:spPr>
      </p:pic>
      <p:sp>
        <p:nvSpPr>
          <p:cNvPr id="7" name="文本框 6"/>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隐含语义分析</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782331468"/>
              </p:ext>
            </p:extLst>
          </p:nvPr>
        </p:nvGraphicFramePr>
        <p:xfrm>
          <a:off x="277086" y="3634665"/>
          <a:ext cx="1296737" cy="318353"/>
        </p:xfrm>
        <a:graphic>
          <a:graphicData uri="http://schemas.openxmlformats.org/presentationml/2006/ole">
            <mc:AlternateContent xmlns:mc="http://schemas.openxmlformats.org/markup-compatibility/2006">
              <mc:Choice xmlns:v="urn:schemas-microsoft-com:vml" Requires="v">
                <p:oleObj spid="_x0000_s18448" name="Equation" r:id="rId5" imgW="837836" imgH="203112" progId="Equation.DSMT4">
                  <p:embed/>
                </p:oleObj>
              </mc:Choice>
              <mc:Fallback>
                <p:oleObj name="Equation" r:id="rId5" imgW="837836" imgH="203112" progId="Equation.DSMT4">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086" y="3634665"/>
                        <a:ext cx="1296737" cy="318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8487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22</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TextBox 6"/>
          <p:cNvSpPr txBox="1"/>
          <p:nvPr/>
        </p:nvSpPr>
        <p:spPr>
          <a:xfrm>
            <a:off x="4523528" y="907409"/>
            <a:ext cx="788999" cy="461665"/>
          </a:xfrm>
          <a:prstGeom prst="rect">
            <a:avLst/>
          </a:prstGeom>
          <a:noFill/>
        </p:spPr>
        <p:txBody>
          <a:bodyPr wrap="none" rtlCol="0">
            <a:spAutoFit/>
          </a:bodyPr>
          <a:lstStyle/>
          <a:p>
            <a:r>
              <a:rPr lang="en-US" sz="2400" dirty="0" smtClean="0"/>
              <a:t>K=2</a:t>
            </a:r>
            <a:endParaRPr lang="en-US" sz="2400" dirty="0"/>
          </a:p>
        </p:txBody>
      </p:sp>
      <p:pic>
        <p:nvPicPr>
          <p:cNvPr id="6" name="Picture 1"/>
          <p:cNvPicPr>
            <a:picLocks noChangeAspect="1" noChangeArrowheads="1"/>
          </p:cNvPicPr>
          <p:nvPr/>
        </p:nvPicPr>
        <p:blipFill>
          <a:blip r:embed="rId3" cstate="print"/>
          <a:srcRect/>
          <a:stretch>
            <a:fillRect/>
          </a:stretch>
        </p:blipFill>
        <p:spPr bwMode="auto">
          <a:xfrm>
            <a:off x="533400" y="1828800"/>
            <a:ext cx="1409700" cy="2466975"/>
          </a:xfrm>
          <a:prstGeom prst="rect">
            <a:avLst/>
          </a:prstGeom>
          <a:noFill/>
          <a:ln w="9525">
            <a:noFill/>
            <a:miter lim="800000"/>
            <a:headEnd/>
            <a:tailEnd/>
          </a:ln>
          <a:effectLst/>
        </p:spPr>
      </p:pic>
      <p:pic>
        <p:nvPicPr>
          <p:cNvPr id="7" name="Picture 2"/>
          <p:cNvPicPr>
            <a:picLocks noChangeAspect="1" noChangeArrowheads="1"/>
          </p:cNvPicPr>
          <p:nvPr/>
        </p:nvPicPr>
        <p:blipFill>
          <a:blip r:embed="rId4" cstate="print"/>
          <a:srcRect/>
          <a:stretch>
            <a:fillRect/>
          </a:stretch>
        </p:blipFill>
        <p:spPr bwMode="auto">
          <a:xfrm>
            <a:off x="1905000" y="1857375"/>
            <a:ext cx="1190625" cy="581025"/>
          </a:xfrm>
          <a:prstGeom prst="rect">
            <a:avLst/>
          </a:prstGeom>
          <a:noFill/>
          <a:ln w="9525">
            <a:noFill/>
            <a:miter lim="800000"/>
            <a:headEnd/>
            <a:tailEnd/>
          </a:ln>
          <a:effectLst/>
        </p:spPr>
      </p:pic>
      <p:pic>
        <p:nvPicPr>
          <p:cNvPr id="8" name="Picture 3"/>
          <p:cNvPicPr>
            <a:picLocks noChangeAspect="1" noChangeArrowheads="1"/>
          </p:cNvPicPr>
          <p:nvPr/>
        </p:nvPicPr>
        <p:blipFill>
          <a:blip r:embed="rId5" cstate="print"/>
          <a:srcRect/>
          <a:stretch>
            <a:fillRect/>
          </a:stretch>
        </p:blipFill>
        <p:spPr bwMode="auto">
          <a:xfrm>
            <a:off x="3048000" y="1905000"/>
            <a:ext cx="5715000" cy="476250"/>
          </a:xfrm>
          <a:prstGeom prst="rect">
            <a:avLst/>
          </a:prstGeom>
          <a:noFill/>
          <a:ln w="9525">
            <a:noFill/>
            <a:miter lim="800000"/>
            <a:headEnd/>
            <a:tailEnd/>
          </a:ln>
          <a:effectLst/>
        </p:spPr>
      </p:pic>
      <p:pic>
        <p:nvPicPr>
          <p:cNvPr id="9" name="Picture 4"/>
          <p:cNvPicPr>
            <a:picLocks noChangeAspect="1" noChangeArrowheads="1"/>
          </p:cNvPicPr>
          <p:nvPr/>
        </p:nvPicPr>
        <p:blipFill>
          <a:blip r:embed="rId6" cstate="print"/>
          <a:srcRect/>
          <a:stretch>
            <a:fillRect/>
          </a:stretch>
        </p:blipFill>
        <p:spPr bwMode="auto">
          <a:xfrm>
            <a:off x="2313739" y="3056040"/>
            <a:ext cx="6310842" cy="2552700"/>
          </a:xfrm>
          <a:prstGeom prst="rect">
            <a:avLst/>
          </a:prstGeom>
          <a:noFill/>
          <a:ln w="9525">
            <a:noFill/>
            <a:miter lim="800000"/>
            <a:headEnd/>
            <a:tailEnd/>
          </a:ln>
          <a:effectLst/>
        </p:spPr>
      </p:pic>
      <p:pic>
        <p:nvPicPr>
          <p:cNvPr id="10" name="Picture 5"/>
          <p:cNvPicPr>
            <a:picLocks noChangeAspect="1" noChangeArrowheads="1"/>
          </p:cNvPicPr>
          <p:nvPr/>
        </p:nvPicPr>
        <p:blipFill>
          <a:blip r:embed="rId7" cstate="print"/>
          <a:srcRect/>
          <a:stretch>
            <a:fillRect/>
          </a:stretch>
        </p:blipFill>
        <p:spPr bwMode="auto">
          <a:xfrm>
            <a:off x="2133600" y="1447800"/>
            <a:ext cx="752475" cy="304800"/>
          </a:xfrm>
          <a:prstGeom prst="rect">
            <a:avLst/>
          </a:prstGeom>
          <a:noFill/>
          <a:ln w="9525">
            <a:noFill/>
            <a:miter lim="800000"/>
            <a:headEnd/>
            <a:tailEnd/>
          </a:ln>
          <a:effectLst/>
        </p:spPr>
      </p:pic>
      <p:pic>
        <p:nvPicPr>
          <p:cNvPr id="11" name="Picture 6"/>
          <p:cNvPicPr>
            <a:picLocks noChangeAspect="1" noChangeArrowheads="1"/>
          </p:cNvPicPr>
          <p:nvPr/>
        </p:nvPicPr>
        <p:blipFill>
          <a:blip r:embed="rId8" cstate="print"/>
          <a:srcRect/>
          <a:stretch>
            <a:fillRect/>
          </a:stretch>
        </p:blipFill>
        <p:spPr bwMode="auto">
          <a:xfrm>
            <a:off x="914400" y="1447800"/>
            <a:ext cx="609600" cy="352425"/>
          </a:xfrm>
          <a:prstGeom prst="rect">
            <a:avLst/>
          </a:prstGeom>
          <a:noFill/>
          <a:ln w="9525">
            <a:noFill/>
            <a:miter lim="800000"/>
            <a:headEnd/>
            <a:tailEnd/>
          </a:ln>
          <a:effectLst/>
        </p:spPr>
      </p:pic>
      <p:pic>
        <p:nvPicPr>
          <p:cNvPr id="12" name="Picture 7"/>
          <p:cNvPicPr>
            <a:picLocks noChangeAspect="1" noChangeArrowheads="1"/>
          </p:cNvPicPr>
          <p:nvPr/>
        </p:nvPicPr>
        <p:blipFill>
          <a:blip r:embed="rId9" cstate="print"/>
          <a:srcRect/>
          <a:stretch>
            <a:fillRect/>
          </a:stretch>
        </p:blipFill>
        <p:spPr bwMode="auto">
          <a:xfrm>
            <a:off x="5638800" y="1447800"/>
            <a:ext cx="666750" cy="276225"/>
          </a:xfrm>
          <a:prstGeom prst="rect">
            <a:avLst/>
          </a:prstGeom>
          <a:noFill/>
          <a:ln w="9525">
            <a:noFill/>
            <a:miter lim="800000"/>
            <a:headEnd/>
            <a:tailEnd/>
          </a:ln>
          <a:effectLst/>
        </p:spPr>
      </p:pic>
      <p:graphicFrame>
        <p:nvGraphicFramePr>
          <p:cNvPr id="13" name="对象 12"/>
          <p:cNvGraphicFramePr>
            <a:graphicFrameLocks noChangeAspect="1"/>
          </p:cNvGraphicFramePr>
          <p:nvPr>
            <p:extLst>
              <p:ext uri="{D42A27DB-BD31-4B8C-83A1-F6EECF244321}">
                <p14:modId xmlns:p14="http://schemas.microsoft.com/office/powerpoint/2010/main" val="3995845645"/>
              </p:ext>
            </p:extLst>
          </p:nvPr>
        </p:nvGraphicFramePr>
        <p:xfrm>
          <a:off x="4701563" y="2518096"/>
          <a:ext cx="355600" cy="406400"/>
        </p:xfrm>
        <a:graphic>
          <a:graphicData uri="http://schemas.openxmlformats.org/presentationml/2006/ole">
            <mc:AlternateContent xmlns:mc="http://schemas.openxmlformats.org/markup-compatibility/2006">
              <mc:Choice xmlns:v="urn:schemas-microsoft-com:vml" Requires="v">
                <p:oleObj spid="_x0000_s11404" name="Equation" r:id="rId10" imgW="177569" imgH="202936" progId="">
                  <p:embed/>
                </p:oleObj>
              </mc:Choice>
              <mc:Fallback>
                <p:oleObj name="Equation" r:id="rId10" imgW="177569" imgH="202936" progId="">
                  <p:embed/>
                  <p:pic>
                    <p:nvPicPr>
                      <p:cNvPr id="0" name="Picture 1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1563" y="2518096"/>
                        <a:ext cx="355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1905000" y="1857375"/>
            <a:ext cx="1190625" cy="581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隐含语义分析</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p:cNvSpPr/>
          <p:nvPr/>
        </p:nvSpPr>
        <p:spPr>
          <a:xfrm>
            <a:off x="557867" y="5559533"/>
            <a:ext cx="8082793" cy="707886"/>
          </a:xfrm>
          <a:prstGeom prst="rect">
            <a:avLst/>
          </a:prstGeom>
        </p:spPr>
        <p:txBody>
          <a:bodyPr wrap="square">
            <a:spAutoFit/>
          </a:bodyPr>
          <a:lstStyle/>
          <a:p>
            <a:pPr algn="just"/>
            <a:r>
              <a:rPr lang="zh-CN" altLang="en-US" sz="2000" b="1" dirty="0" smtClean="0">
                <a:latin typeface="Times New Roman" pitchFamily="18" charset="0"/>
                <a:ea typeface="楷体" pitchFamily="49" charset="-122"/>
                <a:cs typeface="Times New Roman" pitchFamily="18" charset="0"/>
              </a:rPr>
              <a:t>选择</a:t>
            </a:r>
            <a:r>
              <a:rPr lang="en-US" altLang="zh-CN" sz="2000" b="1" dirty="0" smtClean="0">
                <a:latin typeface="Times New Roman" pitchFamily="18" charset="0"/>
                <a:ea typeface="楷体" pitchFamily="49" charset="-122"/>
                <a:cs typeface="Times New Roman" pitchFamily="18" charset="0"/>
              </a:rPr>
              <a:t>k</a:t>
            </a:r>
            <a:r>
              <a:rPr lang="zh-CN" altLang="en-US" sz="2000" b="1" dirty="0" smtClean="0">
                <a:latin typeface="Times New Roman" pitchFamily="18" charset="0"/>
                <a:ea typeface="楷体" pitchFamily="49" charset="-122"/>
                <a:cs typeface="Times New Roman" pitchFamily="18" charset="0"/>
              </a:rPr>
              <a:t>个最大的奇异值，和它们对应的</a:t>
            </a:r>
            <a:r>
              <a:rPr lang="en-US" altLang="zh-CN" sz="2000" b="1" dirty="0" smtClean="0">
                <a:latin typeface="Times New Roman" pitchFamily="18" charset="0"/>
                <a:ea typeface="楷体" pitchFamily="49" charset="-122"/>
                <a:cs typeface="Times New Roman" pitchFamily="18" charset="0"/>
              </a:rPr>
              <a:t>T</a:t>
            </a:r>
            <a:r>
              <a:rPr lang="zh-CN" altLang="en-US" sz="2000" b="1" dirty="0" smtClean="0">
                <a:latin typeface="Times New Roman" pitchFamily="18" charset="0"/>
                <a:ea typeface="楷体" pitchFamily="49" charset="-122"/>
                <a:cs typeface="Times New Roman" pitchFamily="18" charset="0"/>
              </a:rPr>
              <a:t>与</a:t>
            </a:r>
            <a:r>
              <a:rPr lang="en-US" altLang="zh-CN" sz="2000" b="1" dirty="0" smtClean="0">
                <a:latin typeface="Times New Roman" pitchFamily="18" charset="0"/>
                <a:ea typeface="楷体" pitchFamily="49" charset="-122"/>
                <a:cs typeface="Times New Roman" pitchFamily="18" charset="0"/>
              </a:rPr>
              <a:t>S</a:t>
            </a:r>
            <a:r>
              <a:rPr lang="zh-CN" altLang="en-US" sz="2000" b="1" dirty="0" smtClean="0">
                <a:latin typeface="Times New Roman" pitchFamily="18" charset="0"/>
                <a:ea typeface="楷体" pitchFamily="49" charset="-122"/>
                <a:cs typeface="Times New Roman" pitchFamily="18" charset="0"/>
              </a:rPr>
              <a:t>中的向量相乘，则能得到一个</a:t>
            </a:r>
            <a:r>
              <a:rPr lang="en-US" altLang="zh-CN" sz="2000" b="1" dirty="0" smtClean="0">
                <a:latin typeface="Times New Roman" pitchFamily="18" charset="0"/>
                <a:ea typeface="楷体" pitchFamily="49" charset="-122"/>
                <a:cs typeface="Times New Roman" pitchFamily="18" charset="0"/>
              </a:rPr>
              <a:t>X</a:t>
            </a:r>
            <a:r>
              <a:rPr lang="zh-CN" altLang="en-US" sz="2000" b="1" dirty="0" smtClean="0">
                <a:latin typeface="Times New Roman" pitchFamily="18" charset="0"/>
                <a:ea typeface="楷体" pitchFamily="49" charset="-122"/>
                <a:cs typeface="Times New Roman" pitchFamily="18" charset="0"/>
              </a:rPr>
              <a:t>矩阵的</a:t>
            </a:r>
            <a:r>
              <a:rPr lang="en-US" altLang="zh-CN" sz="2000" b="1" dirty="0" smtClean="0">
                <a:latin typeface="Times New Roman" pitchFamily="18" charset="0"/>
                <a:ea typeface="楷体" pitchFamily="49" charset="-122"/>
                <a:cs typeface="Times New Roman" pitchFamily="18" charset="0"/>
              </a:rPr>
              <a:t>k</a:t>
            </a:r>
            <a:r>
              <a:rPr lang="zh-CN" altLang="en-US" sz="2000" b="1" dirty="0" smtClean="0">
                <a:latin typeface="Times New Roman" pitchFamily="18" charset="0"/>
                <a:ea typeface="楷体" pitchFamily="49" charset="-122"/>
                <a:cs typeface="Times New Roman" pitchFamily="18" charset="0"/>
              </a:rPr>
              <a:t>阶近似</a:t>
            </a:r>
            <a:endParaRPr lang="zh-CN" altLang="en-US" sz="2000" b="1" dirty="0">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32538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23</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755376"/>
            <a:ext cx="7315200" cy="583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隐含语义分析</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1524000" y="6019800"/>
            <a:ext cx="6019800" cy="369332"/>
          </a:xfrm>
          <a:prstGeom prst="rect">
            <a:avLst/>
          </a:prstGeom>
          <a:noFill/>
        </p:spPr>
        <p:txBody>
          <a:bodyPr wrap="square" rtlCol="0">
            <a:spAutoFit/>
          </a:bodyPr>
          <a:lstStyle/>
          <a:p>
            <a:pPr algn="ctr"/>
            <a:r>
              <a:rPr lang="en-US" altLang="zh-CN" dirty="0" smtClean="0"/>
              <a:t>TS:</a:t>
            </a:r>
            <a:r>
              <a:rPr lang="zh-CN" altLang="en-US" dirty="0" smtClean="0"/>
              <a:t>单词在二维空间中的位置</a:t>
            </a:r>
            <a:endParaRPr lang="zh-CN" altLang="en-US" dirty="0"/>
          </a:p>
        </p:txBody>
      </p:sp>
    </p:spTree>
    <p:extLst>
      <p:ext uri="{BB962C8B-B14F-4D97-AF65-F5344CB8AC3E}">
        <p14:creationId xmlns:p14="http://schemas.microsoft.com/office/powerpoint/2010/main" val="21226656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24</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2"/>
          <p:cNvPicPr>
            <a:picLocks noChangeAspect="1" noChangeArrowheads="1"/>
          </p:cNvPicPr>
          <p:nvPr/>
        </p:nvPicPr>
        <p:blipFill>
          <a:blip r:embed="rId2" cstate="print"/>
          <a:srcRect l="8192" r="5932" b="6504"/>
          <a:stretch>
            <a:fillRect/>
          </a:stretch>
        </p:blipFill>
        <p:spPr bwMode="auto">
          <a:xfrm>
            <a:off x="1752599" y="762001"/>
            <a:ext cx="5606563" cy="5302260"/>
          </a:xfrm>
          <a:prstGeom prst="rect">
            <a:avLst/>
          </a:prstGeom>
          <a:noFill/>
          <a:ln w="9525">
            <a:noFill/>
            <a:miter lim="800000"/>
            <a:headEnd/>
            <a:tailEnd/>
          </a:ln>
          <a:effectLst/>
        </p:spPr>
      </p:pic>
      <p:sp>
        <p:nvSpPr>
          <p:cNvPr id="6" name="文本框 5"/>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隐含语义分析</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1524000" y="6019800"/>
            <a:ext cx="6019800" cy="369332"/>
          </a:xfrm>
          <a:prstGeom prst="rect">
            <a:avLst/>
          </a:prstGeom>
          <a:noFill/>
        </p:spPr>
        <p:txBody>
          <a:bodyPr wrap="square" rtlCol="0">
            <a:spAutoFit/>
          </a:bodyPr>
          <a:lstStyle/>
          <a:p>
            <a:pPr algn="ctr"/>
            <a:r>
              <a:rPr lang="en-US" altLang="zh-CN" dirty="0" smtClean="0"/>
              <a:t>DS</a:t>
            </a:r>
            <a:r>
              <a:rPr lang="en-US" altLang="zh-CN" baseline="30000" dirty="0" smtClean="0"/>
              <a:t>T</a:t>
            </a:r>
            <a:r>
              <a:rPr lang="en-US" altLang="zh-CN" dirty="0" smtClean="0"/>
              <a:t>:</a:t>
            </a:r>
            <a:r>
              <a:rPr lang="zh-CN" altLang="en-US" dirty="0" smtClean="0"/>
              <a:t>文档在二维空间中的位置</a:t>
            </a:r>
            <a:endParaRPr lang="zh-CN" altLang="en-US" dirty="0"/>
          </a:p>
        </p:txBody>
      </p:sp>
    </p:spTree>
    <p:extLst>
      <p:ext uri="{BB962C8B-B14F-4D97-AF65-F5344CB8AC3E}">
        <p14:creationId xmlns:p14="http://schemas.microsoft.com/office/powerpoint/2010/main" val="3331033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25</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9" name="Picture 2"/>
          <p:cNvPicPr>
            <a:picLocks noChangeAspect="1" noChangeArrowheads="1"/>
          </p:cNvPicPr>
          <p:nvPr/>
        </p:nvPicPr>
        <p:blipFill>
          <a:blip r:embed="rId2" cstate="print"/>
          <a:srcRect/>
          <a:stretch>
            <a:fillRect/>
          </a:stretch>
        </p:blipFill>
        <p:spPr bwMode="auto">
          <a:xfrm>
            <a:off x="1591811" y="910206"/>
            <a:ext cx="5962650" cy="1838325"/>
          </a:xfrm>
          <a:prstGeom prst="rect">
            <a:avLst/>
          </a:prstGeom>
          <a:noFill/>
          <a:ln w="9525">
            <a:noFill/>
            <a:miter lim="800000"/>
            <a:headEnd/>
            <a:tailEnd/>
          </a:ln>
          <a:effectLst/>
        </p:spPr>
      </p:pic>
      <p:pic>
        <p:nvPicPr>
          <p:cNvPr id="10" name="Picture 3"/>
          <p:cNvPicPr>
            <a:picLocks noChangeAspect="1" noChangeArrowheads="1"/>
          </p:cNvPicPr>
          <p:nvPr/>
        </p:nvPicPr>
        <p:blipFill>
          <a:blip r:embed="rId3" cstate="print"/>
          <a:srcRect/>
          <a:stretch>
            <a:fillRect/>
          </a:stretch>
        </p:blipFill>
        <p:spPr bwMode="auto">
          <a:xfrm>
            <a:off x="1609725" y="4038600"/>
            <a:ext cx="5924550" cy="1819275"/>
          </a:xfrm>
          <a:prstGeom prst="rect">
            <a:avLst/>
          </a:prstGeom>
          <a:noFill/>
          <a:ln w="9525">
            <a:noFill/>
            <a:miter lim="800000"/>
            <a:headEnd/>
            <a:tailEnd/>
          </a:ln>
          <a:effectLst/>
        </p:spPr>
      </p:pic>
      <p:sp>
        <p:nvSpPr>
          <p:cNvPr id="11" name="矩形 10"/>
          <p:cNvSpPr/>
          <p:nvPr/>
        </p:nvSpPr>
        <p:spPr>
          <a:xfrm>
            <a:off x="1591811" y="942606"/>
            <a:ext cx="32766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00200" y="4038600"/>
            <a:ext cx="32766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020811" y="1932606"/>
            <a:ext cx="2514600" cy="762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029200" y="5029200"/>
            <a:ext cx="2514600" cy="762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1"/>
          <p:cNvSpPr txBox="1"/>
          <p:nvPr/>
        </p:nvSpPr>
        <p:spPr>
          <a:xfrm>
            <a:off x="3612159" y="6020499"/>
            <a:ext cx="2031325" cy="369332"/>
          </a:xfrm>
          <a:prstGeom prst="rect">
            <a:avLst/>
          </a:prstGeom>
          <a:noFill/>
        </p:spPr>
        <p:txBody>
          <a:bodyPr wrap="none" rtlCol="0">
            <a:spAutoFit/>
          </a:bodyPr>
          <a:lstStyle/>
          <a:p>
            <a:r>
              <a:rPr lang="zh-CN" altLang="en-US" dirty="0" smtClean="0"/>
              <a:t>转换前的相似矩阵</a:t>
            </a:r>
            <a:endParaRPr lang="zh-CN" altLang="en-US" dirty="0"/>
          </a:p>
        </p:txBody>
      </p:sp>
      <p:sp>
        <p:nvSpPr>
          <p:cNvPr id="17" name="文本框 16"/>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隐含语义分析</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TextBox 11"/>
          <p:cNvSpPr txBox="1"/>
          <p:nvPr/>
        </p:nvSpPr>
        <p:spPr>
          <a:xfrm>
            <a:off x="3546445" y="2959916"/>
            <a:ext cx="2031325" cy="369332"/>
          </a:xfrm>
          <a:prstGeom prst="rect">
            <a:avLst/>
          </a:prstGeom>
          <a:noFill/>
        </p:spPr>
        <p:txBody>
          <a:bodyPr wrap="none" rtlCol="0">
            <a:spAutoFit/>
          </a:bodyPr>
          <a:lstStyle/>
          <a:p>
            <a:r>
              <a:rPr lang="zh-CN" altLang="en-US" dirty="0" smtClean="0"/>
              <a:t>转换后的相似矩阵</a:t>
            </a:r>
            <a:endParaRPr lang="zh-CN" altLang="en-US" dirty="0"/>
          </a:p>
        </p:txBody>
      </p:sp>
    </p:spTree>
    <p:extLst>
      <p:ext uri="{BB962C8B-B14F-4D97-AF65-F5344CB8AC3E}">
        <p14:creationId xmlns:p14="http://schemas.microsoft.com/office/powerpoint/2010/main" val="215179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26</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043916944"/>
              </p:ext>
            </p:extLst>
          </p:nvPr>
        </p:nvGraphicFramePr>
        <p:xfrm>
          <a:off x="2686050" y="2419732"/>
          <a:ext cx="4130525" cy="1856916"/>
        </p:xfrm>
        <a:graphic>
          <a:graphicData uri="http://schemas.openxmlformats.org/presentationml/2006/ole">
            <mc:AlternateContent xmlns:mc="http://schemas.openxmlformats.org/markup-compatibility/2006">
              <mc:Choice xmlns:v="urn:schemas-microsoft-com:vml" Requires="v">
                <p:oleObj spid="_x0000_s12428" name="Equation" r:id="rId3" imgW="2146300" imgH="965200" progId="">
                  <p:embed/>
                </p:oleObj>
              </mc:Choice>
              <mc:Fallback>
                <p:oleObj name="Equation" r:id="rId3" imgW="2146300" imgH="965200" progId="">
                  <p:embed/>
                  <p:pic>
                    <p:nvPicPr>
                      <p:cNvPr id="0" name="Picture 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2419732"/>
                        <a:ext cx="4130525" cy="1856916"/>
                      </a:xfrm>
                      <a:prstGeom prst="rect">
                        <a:avLst/>
                      </a:prstGeom>
                      <a:noFill/>
                    </p:spPr>
                  </p:pic>
                </p:oleObj>
              </mc:Fallback>
            </mc:AlternateContent>
          </a:graphicData>
        </a:graphic>
      </p:graphicFrame>
      <p:pic>
        <p:nvPicPr>
          <p:cNvPr id="6" name="Picture 4"/>
          <p:cNvPicPr>
            <a:picLocks noChangeAspect="1" noChangeArrowheads="1"/>
          </p:cNvPicPr>
          <p:nvPr/>
        </p:nvPicPr>
        <p:blipFill>
          <a:blip r:embed="rId5" cstate="print"/>
          <a:srcRect/>
          <a:stretch>
            <a:fillRect/>
          </a:stretch>
        </p:blipFill>
        <p:spPr bwMode="auto">
          <a:xfrm>
            <a:off x="1066800" y="5043181"/>
            <a:ext cx="6734175" cy="323850"/>
          </a:xfrm>
          <a:prstGeom prst="rect">
            <a:avLst/>
          </a:prstGeom>
          <a:noFill/>
          <a:ln w="9525">
            <a:noFill/>
            <a:miter lim="800000"/>
            <a:headEnd/>
            <a:tailEnd/>
          </a:ln>
          <a:effectLst/>
        </p:spPr>
      </p:pic>
      <p:sp>
        <p:nvSpPr>
          <p:cNvPr id="7" name="TextBox 7"/>
          <p:cNvSpPr txBox="1"/>
          <p:nvPr/>
        </p:nvSpPr>
        <p:spPr>
          <a:xfrm>
            <a:off x="2514600" y="5728981"/>
            <a:ext cx="4224233" cy="369332"/>
          </a:xfrm>
          <a:prstGeom prst="rect">
            <a:avLst/>
          </a:prstGeom>
          <a:noFill/>
        </p:spPr>
        <p:txBody>
          <a:bodyPr wrap="none" rtlCol="0">
            <a:spAutoFit/>
          </a:bodyPr>
          <a:lstStyle/>
          <a:p>
            <a:r>
              <a:rPr lang="en-AU" altLang="zh-CN" dirty="0" smtClean="0"/>
              <a:t>Cosine Similarity to Current Documents</a:t>
            </a:r>
            <a:endParaRPr lang="zh-CN" altLang="en-US" dirty="0"/>
          </a:p>
        </p:txBody>
      </p:sp>
      <p:sp>
        <p:nvSpPr>
          <p:cNvPr id="8" name="左大括号 7"/>
          <p:cNvSpPr/>
          <p:nvPr/>
        </p:nvSpPr>
        <p:spPr>
          <a:xfrm rot="5400000">
            <a:off x="2781300" y="3328681"/>
            <a:ext cx="228600" cy="3200400"/>
          </a:xfrm>
          <a:prstGeom prst="leftBrace">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9"/>
          <p:cNvSpPr txBox="1"/>
          <p:nvPr/>
        </p:nvSpPr>
        <p:spPr>
          <a:xfrm>
            <a:off x="2743200" y="4433581"/>
            <a:ext cx="351378" cy="369332"/>
          </a:xfrm>
          <a:prstGeom prst="rect">
            <a:avLst/>
          </a:prstGeom>
          <a:noFill/>
        </p:spPr>
        <p:txBody>
          <a:bodyPr wrap="none" rtlCol="0">
            <a:spAutoFit/>
          </a:bodyPr>
          <a:lstStyle/>
          <a:p>
            <a:r>
              <a:rPr lang="en-AU" altLang="zh-CN" dirty="0" smtClean="0"/>
              <a:t>C</a:t>
            </a:r>
            <a:endParaRPr lang="zh-CN" altLang="en-US" dirty="0"/>
          </a:p>
        </p:txBody>
      </p:sp>
      <p:sp>
        <p:nvSpPr>
          <p:cNvPr id="10" name="左大括号 9"/>
          <p:cNvSpPr/>
          <p:nvPr/>
        </p:nvSpPr>
        <p:spPr>
          <a:xfrm rot="5400000">
            <a:off x="6210300" y="3709681"/>
            <a:ext cx="228600" cy="2438400"/>
          </a:xfrm>
          <a:prstGeom prst="leftBrace">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1"/>
          <p:cNvSpPr txBox="1"/>
          <p:nvPr/>
        </p:nvSpPr>
        <p:spPr>
          <a:xfrm>
            <a:off x="6125622" y="4433581"/>
            <a:ext cx="377026" cy="369332"/>
          </a:xfrm>
          <a:prstGeom prst="rect">
            <a:avLst/>
          </a:prstGeom>
          <a:noFill/>
        </p:spPr>
        <p:txBody>
          <a:bodyPr wrap="none" rtlCol="0">
            <a:spAutoFit/>
          </a:bodyPr>
          <a:lstStyle/>
          <a:p>
            <a:r>
              <a:rPr lang="en-AU" altLang="zh-CN" dirty="0" smtClean="0"/>
              <a:t>M</a:t>
            </a:r>
            <a:endParaRPr lang="zh-CN" altLang="en-US" dirty="0"/>
          </a:p>
        </p:txBody>
      </p:sp>
      <p:sp>
        <p:nvSpPr>
          <p:cNvPr id="12" name="文本框 11"/>
          <p:cNvSpPr txBox="1"/>
          <p:nvPr/>
        </p:nvSpPr>
        <p:spPr>
          <a:xfrm>
            <a:off x="277086" y="27712"/>
            <a:ext cx="434121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隐含语义分析</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414638" y="769759"/>
            <a:ext cx="8314723" cy="707886"/>
          </a:xfrm>
          <a:prstGeom prst="rect">
            <a:avLst/>
          </a:prstGeom>
        </p:spPr>
        <p:txBody>
          <a:bodyPr wrap="square">
            <a:spAutoFit/>
          </a:bodyPr>
          <a:lstStyle/>
          <a:p>
            <a:pPr algn="just"/>
            <a:r>
              <a:rPr lang="zh-CN" altLang="en-US" sz="2000" b="1" dirty="0" smtClean="0">
                <a:latin typeface="楷体" pitchFamily="49" charset="-122"/>
                <a:ea typeface="楷体" pitchFamily="49" charset="-122"/>
              </a:rPr>
              <a:t>    要比较查询字符串与已有文档的相似性，需要把文档和查询字符串都映射到语义空间，对于原始文档，由以下公式可以进行映射</a:t>
            </a:r>
            <a:endParaRPr lang="en-US" altLang="zh-CN" sz="2000" b="1" dirty="0" smtClean="0">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14" name="文本框 13"/>
              <p:cNvSpPr txBox="1"/>
              <p:nvPr/>
            </p:nvSpPr>
            <p:spPr>
              <a:xfrm>
                <a:off x="3452768" y="1599613"/>
                <a:ext cx="1652632" cy="384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m:rPr>
                              <m:sty m:val="p"/>
                            </m:rPr>
                            <a:rPr lang="en-US" altLang="zh-CN" sz="2400" i="1">
                              <a:latin typeface="Cambria Math" panose="02040503050406030204" pitchFamily="18" charset="0"/>
                            </a:rPr>
                            <m:t>q</m:t>
                          </m:r>
                        </m:e>
                      </m:acc>
                      <m:r>
                        <a:rPr lang="en-US" altLang="zh-CN" sz="2400" i="1" smtClean="0">
                          <a:latin typeface="Cambria Math" panose="02040503050406030204" pitchFamily="18" charset="0"/>
                        </a:rPr>
                        <m:t>=</m:t>
                      </m:r>
                      <m:sSubSup>
                        <m:sSubSupPr>
                          <m:ctrlPr>
                            <a:rPr lang="en-US" altLang="zh-CN" sz="2400" i="1" smtClean="0">
                              <a:latin typeface="Cambria Math" panose="02040503050406030204" pitchFamily="18" charset="0"/>
                            </a:rPr>
                          </m:ctrlPr>
                        </m:sSubSupPr>
                        <m:e>
                          <m:r>
                            <m:rPr>
                              <m:sty m:val="p"/>
                            </m:rPr>
                            <a:rPr lang="en-US" altLang="zh-CN" sz="2400" i="1">
                              <a:latin typeface="Cambria Math" panose="02040503050406030204" pitchFamily="18" charset="0"/>
                            </a:rPr>
                            <m:t>S</m:t>
                          </m:r>
                        </m:e>
                        <m:sub>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−1</m:t>
                          </m:r>
                        </m:sup>
                      </m:sSubSup>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𝑇</m:t>
                          </m:r>
                        </m:sup>
                      </m:sSubSup>
                      <m:r>
                        <a:rPr lang="en-US" altLang="zh-CN" sz="2400" b="0" i="1" smtClean="0">
                          <a:latin typeface="Cambria Math" panose="02040503050406030204" pitchFamily="18" charset="0"/>
                        </a:rPr>
                        <m:t>𝑞</m:t>
                      </m:r>
                    </m:oMath>
                  </m:oMathPara>
                </a14:m>
                <a:endParaRPr lang="zh-CN" altLang="en-US" sz="2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452768" y="1599613"/>
                <a:ext cx="1652632" cy="384144"/>
              </a:xfrm>
              <a:prstGeom prst="rect">
                <a:avLst/>
              </a:prstGeom>
              <a:blipFill>
                <a:blip r:embed="rId6"/>
                <a:stretch>
                  <a:fillRect l="-3676" t="-12698" r="-2941" b="-238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306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27</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2" descr="File:PageRank-hi-res.png">
            <a:hlinkClick r:id="rId3"/>
          </p:cNvPr>
          <p:cNvPicPr>
            <a:picLocks noChangeAspect="1" noChangeArrowheads="1"/>
          </p:cNvPicPr>
          <p:nvPr/>
        </p:nvPicPr>
        <p:blipFill>
          <a:blip r:embed="rId4" cstate="print"/>
          <a:srcRect/>
          <a:stretch>
            <a:fillRect/>
          </a:stretch>
        </p:blipFill>
        <p:spPr bwMode="auto">
          <a:xfrm>
            <a:off x="1736372" y="826312"/>
            <a:ext cx="5475693" cy="3942499"/>
          </a:xfrm>
          <a:prstGeom prst="rect">
            <a:avLst/>
          </a:prstGeom>
          <a:noFill/>
        </p:spPr>
      </p:pic>
      <p:sp>
        <p:nvSpPr>
          <p:cNvPr id="6" name="文本框 5"/>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网页排名</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(PageRank)</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400755" y="4667398"/>
            <a:ext cx="8342490" cy="1865126"/>
          </a:xfrm>
          <a:prstGeom prst="rect">
            <a:avLst/>
          </a:prstGeom>
        </p:spPr>
        <p:txBody>
          <a:bodyPr wrap="square">
            <a:spAutoFit/>
          </a:bodyPr>
          <a:lstStyle/>
          <a:p>
            <a:pPr algn="just">
              <a:lnSpc>
                <a:spcPct val="120000"/>
              </a:lnSpc>
            </a:pP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PageRank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是一种在搜索引擎中根据网页之间相互的链接关系计算网页排名的技术。假设每个网页都有一个自己的默认</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PR</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值，相当于人为添加给它是一种属性，用来标识网页的等级或者重要性，从而依据此标识达到排名目的。</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909553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28</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Content Placeholder 2"/>
          <p:cNvSpPr txBox="1">
            <a:spLocks/>
          </p:cNvSpPr>
          <p:nvPr/>
        </p:nvSpPr>
        <p:spPr>
          <a:xfrm>
            <a:off x="384313" y="789709"/>
            <a:ext cx="8372061" cy="56249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lgn="just">
              <a:lnSpc>
                <a:spcPct val="150000"/>
              </a:lnSpc>
              <a:spcBef>
                <a:spcPts val="600"/>
              </a:spcBef>
            </a:pP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Larry Page</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Sergey </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Brin</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所开发的</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PageRank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算法，斯坦福大学拥有相应的专利权。</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216000" lvl="1" indent="-216000" algn="just">
              <a:lnSpc>
                <a:spcPct val="150000"/>
              </a:lnSpc>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在获得</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180</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万股</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google</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股票后（</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每股约</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187</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美元</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），斯坦福大学将</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PageRank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专利权转让给</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google</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该交易中获利</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3.36</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亿</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美元。</a:t>
            </a:r>
            <a:endParaRPr 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216000" lvl="1" indent="-216000" algn="just">
              <a:lnSpc>
                <a:spcPct val="150000"/>
              </a:lnSpc>
              <a:spcBef>
                <a:spcPts val="600"/>
              </a:spcBef>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股票</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如果留到今天才卖会怎么样</a:t>
            </a:r>
            <a:r>
              <a:rPr lang="en-US"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b="1" dirty="0">
              <a:latin typeface="Times New Roman" panose="02020603050405020304" pitchFamily="18" charset="0"/>
              <a:ea typeface="楷体" panose="02010609060101010101" pitchFamily="49" charset="-122"/>
              <a:cs typeface="Times New Roman" panose="02020603050405020304" pitchFamily="18" charset="0"/>
            </a:endParaRPr>
          </a:p>
          <a:p>
            <a:pPr marL="216000" indent="-216000" algn="just">
              <a:lnSpc>
                <a:spcPct val="150000"/>
              </a:lnSpc>
              <a:spcBef>
                <a:spcPts val="600"/>
              </a:spcBef>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Sergey </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Brin</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US$ 37 billion (2016)</a:t>
            </a:r>
          </a:p>
          <a:p>
            <a:pPr marL="216000" lvl="1" indent="-216000" algn="just">
              <a:lnSpc>
                <a:spcPct val="150000"/>
              </a:lnSpc>
              <a:spcBef>
                <a:spcPts val="600"/>
              </a:spcBef>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Larry Page:  US$ 38 billion (2016</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216000" indent="-216000" algn="just">
              <a:lnSpc>
                <a:spcPct val="150000"/>
              </a:lnSpc>
              <a:spcBef>
                <a:spcPts val="60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最大的学术授权交易</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之一</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克隆技术</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(US$ 225 million)</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331" y="4428772"/>
            <a:ext cx="291465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网页排名</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(PageRank)</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6324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29</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Content Placeholder 2"/>
          <p:cNvSpPr txBox="1">
            <a:spLocks/>
          </p:cNvSpPr>
          <p:nvPr/>
        </p:nvSpPr>
        <p:spPr>
          <a:xfrm>
            <a:off x="420756" y="801344"/>
            <a:ext cx="8315739" cy="50958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spcAft>
                <a:spcPts val="600"/>
              </a:spcAft>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给定一组超链接网页，如何评估每个网页的相对重要性</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lgn="just">
              <a:lnSpc>
                <a:spcPct val="150000"/>
              </a:lnSpc>
              <a:spcBef>
                <a:spcPts val="600"/>
              </a:spcBef>
              <a:spcAft>
                <a:spcPts val="600"/>
              </a:spcAft>
              <a:buFont typeface="Wingdings" pitchFamily="2" charset="2"/>
              <a:buChar char="n"/>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一个网页的重要性由链接到该网页的其他网页来</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投票</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Bef>
                <a:spcPts val="600"/>
              </a:spcBef>
              <a:spcAft>
                <a:spcPts val="600"/>
              </a:spcAft>
              <a:buFont typeface="Wingdings" pitchFamily="2" charset="2"/>
              <a:buChar char="n"/>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一</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个网页要想拥有较高的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PR</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值的条件：有很多网页链接到它；有高质量的网页链接到</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它</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Bef>
                <a:spcPts val="600"/>
              </a:spcBef>
              <a:spcAft>
                <a:spcPts val="600"/>
              </a:spcAft>
              <a:buFont typeface="Wingdings" pitchFamily="2" charset="2"/>
              <a:buChar char="n"/>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假设一个有</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四个网页组成的集合，</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三个页面都链入到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，则</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PR</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值将是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三个页面</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PR</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值的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总和</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ctr">
              <a:lnSpc>
                <a:spcPct val="150000"/>
              </a:lnSpc>
              <a:spcBef>
                <a:spcPts val="600"/>
              </a:spcBef>
              <a:spcAft>
                <a:spcPts val="600"/>
              </a:spcAft>
              <a:buNone/>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PR(A</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)=PR(B)+PR(C)+PR(D)</a:t>
            </a:r>
          </a:p>
        </p:txBody>
      </p:sp>
      <p:sp>
        <p:nvSpPr>
          <p:cNvPr id="6" name="文本框 5"/>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网页排名</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(PageRank)</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48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9029"/>
          <a:stretch/>
        </p:blipFill>
        <p:spPr bwMode="auto">
          <a:xfrm>
            <a:off x="4209620" y="3632813"/>
            <a:ext cx="4549240" cy="273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29" y="3828558"/>
            <a:ext cx="3504786"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277086" y="27712"/>
            <a:ext cx="3805383" cy="646331"/>
          </a:xfrm>
          <a:prstGeom prst="rect">
            <a:avLst/>
          </a:prstGeom>
          <a:noFill/>
        </p:spPr>
        <p:txBody>
          <a:bodyPr wrap="square" rtlCol="0">
            <a:spAutoFit/>
          </a:body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主要介绍内容</a:t>
            </a:r>
            <a:endParaRPr lang="zh-CN" altLang="en-US" sz="3600" b="1" dirty="0">
              <a:latin typeface="黑体" panose="02010609060101010101" pitchFamily="49" charset="-122"/>
              <a:ea typeface="黑体" panose="02010609060101010101" pitchFamily="49" charset="-122"/>
            </a:endParaRPr>
          </a:p>
        </p:txBody>
      </p:sp>
      <p:sp>
        <p:nvSpPr>
          <p:cNvPr id="11" name="矩形 10"/>
          <p:cNvSpPr/>
          <p:nvPr/>
        </p:nvSpPr>
        <p:spPr>
          <a:xfrm>
            <a:off x="400050" y="775669"/>
            <a:ext cx="8115300" cy="2862322"/>
          </a:xfrm>
          <a:prstGeom prst="rect">
            <a:avLst/>
          </a:prstGeom>
        </p:spPr>
        <p:txBody>
          <a:bodyPr wrap="square">
            <a:spAutoFit/>
          </a:bodyPr>
          <a:lstStyle/>
          <a:p>
            <a:pPr>
              <a:lnSpc>
                <a:spcPct val="150000"/>
              </a:lnSpc>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9</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.1 词频</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逆向文件频率</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TF</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IDF</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9</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2 向量空间</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模型</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Vector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Space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Model</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9</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隐含语义分析</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Latent Semantic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Analysis)</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9</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4 网页</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排名</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(PageRank)</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9</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5 协同</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过滤</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Collaborative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Filtering)</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2308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30</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Rectangle 4"/>
          <p:cNvSpPr/>
          <p:nvPr/>
        </p:nvSpPr>
        <p:spPr>
          <a:xfrm>
            <a:off x="773728" y="232371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a:t>
            </a:r>
            <a:endParaRPr lang="en-US" dirty="0">
              <a:solidFill>
                <a:srgbClr val="FF0000"/>
              </a:solidFill>
            </a:endParaRPr>
          </a:p>
        </p:txBody>
      </p:sp>
      <p:sp>
        <p:nvSpPr>
          <p:cNvPr id="6" name="Rectangle 5"/>
          <p:cNvSpPr/>
          <p:nvPr/>
        </p:nvSpPr>
        <p:spPr>
          <a:xfrm>
            <a:off x="2450128" y="232371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B</a:t>
            </a:r>
            <a:endParaRPr lang="en-US" dirty="0">
              <a:solidFill>
                <a:srgbClr val="FF0000"/>
              </a:solidFill>
            </a:endParaRPr>
          </a:p>
        </p:txBody>
      </p:sp>
      <p:sp>
        <p:nvSpPr>
          <p:cNvPr id="7" name="Rectangle 6"/>
          <p:cNvSpPr/>
          <p:nvPr/>
        </p:nvSpPr>
        <p:spPr>
          <a:xfrm>
            <a:off x="773728" y="384771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C</a:t>
            </a:r>
            <a:endParaRPr lang="en-US" dirty="0">
              <a:solidFill>
                <a:srgbClr val="FF0000"/>
              </a:solidFill>
            </a:endParaRPr>
          </a:p>
        </p:txBody>
      </p:sp>
      <p:sp>
        <p:nvSpPr>
          <p:cNvPr id="8" name="Rectangle 7"/>
          <p:cNvSpPr/>
          <p:nvPr/>
        </p:nvSpPr>
        <p:spPr>
          <a:xfrm>
            <a:off x="2450128" y="3847715"/>
            <a:ext cx="685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D</a:t>
            </a:r>
            <a:endParaRPr lang="en-US" dirty="0">
              <a:solidFill>
                <a:srgbClr val="FF0000"/>
              </a:solidFill>
            </a:endParaRPr>
          </a:p>
        </p:txBody>
      </p:sp>
      <p:cxnSp>
        <p:nvCxnSpPr>
          <p:cNvPr id="9" name="Straight Arrow Connector 9"/>
          <p:cNvCxnSpPr>
            <a:stCxn id="6" idx="1"/>
            <a:endCxn id="5" idx="3"/>
          </p:cNvCxnSpPr>
          <p:nvPr/>
        </p:nvCxnSpPr>
        <p:spPr>
          <a:xfrm rot="10800000">
            <a:off x="1459528" y="2666615"/>
            <a:ext cx="990600"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11"/>
          <p:cNvCxnSpPr>
            <a:stCxn id="6" idx="1"/>
            <a:endCxn id="7" idx="3"/>
          </p:cNvCxnSpPr>
          <p:nvPr/>
        </p:nvCxnSpPr>
        <p:spPr>
          <a:xfrm rot="10800000" flipV="1">
            <a:off x="1459528" y="2666615"/>
            <a:ext cx="990600" cy="15240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3"/>
          <p:cNvCxnSpPr>
            <a:stCxn id="8" idx="1"/>
            <a:endCxn id="7" idx="3"/>
          </p:cNvCxnSpPr>
          <p:nvPr/>
        </p:nvCxnSpPr>
        <p:spPr>
          <a:xfrm rot="10800000">
            <a:off x="1459528" y="4190615"/>
            <a:ext cx="990600"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a:stCxn id="8" idx="0"/>
            <a:endCxn id="6" idx="2"/>
          </p:cNvCxnSpPr>
          <p:nvPr/>
        </p:nvCxnSpPr>
        <p:spPr>
          <a:xfrm rot="5400000" flipH="1" flipV="1">
            <a:off x="2373928" y="3428615"/>
            <a:ext cx="838200"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7"/>
          <p:cNvCxnSpPr/>
          <p:nvPr/>
        </p:nvCxnSpPr>
        <p:spPr>
          <a:xfrm rot="10800000">
            <a:off x="1459528" y="3009515"/>
            <a:ext cx="990600" cy="8382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stCxn id="7" idx="0"/>
            <a:endCxn id="5" idx="2"/>
          </p:cNvCxnSpPr>
          <p:nvPr/>
        </p:nvCxnSpPr>
        <p:spPr>
          <a:xfrm rot="5400000" flipH="1" flipV="1">
            <a:off x="697528" y="3428615"/>
            <a:ext cx="838200"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5" name="Object 20"/>
          <p:cNvGraphicFramePr>
            <a:graphicFrameLocks noChangeAspect="1"/>
          </p:cNvGraphicFramePr>
          <p:nvPr>
            <p:extLst>
              <p:ext uri="{D42A27DB-BD31-4B8C-83A1-F6EECF244321}">
                <p14:modId xmlns:p14="http://schemas.microsoft.com/office/powerpoint/2010/main" val="4100010112"/>
              </p:ext>
            </p:extLst>
          </p:nvPr>
        </p:nvGraphicFramePr>
        <p:xfrm>
          <a:off x="3618066" y="2026835"/>
          <a:ext cx="4897284" cy="882650"/>
        </p:xfrm>
        <a:graphic>
          <a:graphicData uri="http://schemas.openxmlformats.org/presentationml/2006/ole">
            <mc:AlternateContent xmlns:mc="http://schemas.openxmlformats.org/markup-compatibility/2006">
              <mc:Choice xmlns:v="urn:schemas-microsoft-com:vml" Requires="v">
                <p:oleObj spid="_x0000_s13452" name="Equation" r:id="rId3" imgW="2184400" imgH="393700" progId="Equation.DSMT4">
                  <p:embed/>
                </p:oleObj>
              </mc:Choice>
              <mc:Fallback>
                <p:oleObj name="Equation" r:id="rId3" imgW="2184400" imgH="393700" progId="Equation.DSMT4">
                  <p:embed/>
                  <p:pic>
                    <p:nvPicPr>
                      <p:cNvPr id="0" name="Picture 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8066" y="2026835"/>
                        <a:ext cx="4897284"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9" name="TextBox 22"/>
              <p:cNvSpPr txBox="1"/>
              <p:nvPr/>
            </p:nvSpPr>
            <p:spPr>
              <a:xfrm>
                <a:off x="4219888" y="4025219"/>
                <a:ext cx="4924112" cy="91332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000" b="0" i="1" smtClean="0">
                          <a:solidFill>
                            <a:srgbClr val="000000"/>
                          </a:solidFill>
                          <a:latin typeface="Cambria Math"/>
                        </a:rPr>
                        <m:t>𝑃𝑅</m:t>
                      </m:r>
                      <m:d>
                        <m:dPr>
                          <m:ctrlPr>
                            <a:rPr lang="en-US" altLang="zh-CN" sz="2000" b="0" i="1" smtClean="0">
                              <a:solidFill>
                                <a:srgbClr val="000000"/>
                              </a:solidFill>
                              <a:latin typeface="Cambria Math" panose="02040503050406030204" pitchFamily="18" charset="0"/>
                            </a:rPr>
                          </m:ctrlPr>
                        </m:dPr>
                        <m:e>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a:rPr>
                                <m:t>𝑃</m:t>
                              </m:r>
                            </m:e>
                            <m:sub>
                              <m:r>
                                <a:rPr lang="en-US" altLang="zh-CN" sz="2000" b="0" i="1" smtClean="0">
                                  <a:solidFill>
                                    <a:srgbClr val="000000"/>
                                  </a:solidFill>
                                  <a:latin typeface="Cambria Math"/>
                                </a:rPr>
                                <m:t>𝑖</m:t>
                              </m:r>
                            </m:sub>
                          </m:sSub>
                        </m:e>
                      </m:d>
                      <m:r>
                        <a:rPr lang="en-US" altLang="zh-CN" sz="2000" b="0" i="1" smtClean="0">
                          <a:solidFill>
                            <a:srgbClr val="000000"/>
                          </a:solidFill>
                          <a:latin typeface="Cambria Math"/>
                        </a:rPr>
                        <m:t>=</m:t>
                      </m:r>
                      <m:nary>
                        <m:naryPr>
                          <m:chr m:val="∑"/>
                          <m:supHide m:val="on"/>
                          <m:ctrlPr>
                            <a:rPr lang="en-US" altLang="zh-CN" sz="2000" b="0" i="1" smtClean="0">
                              <a:solidFill>
                                <a:srgbClr val="000000"/>
                              </a:solidFill>
                              <a:latin typeface="Cambria Math" panose="02040503050406030204" pitchFamily="18" charset="0"/>
                            </a:rPr>
                          </m:ctrlPr>
                        </m:naryPr>
                        <m:sub>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a:rPr>
                                <m:t>𝑝</m:t>
                              </m:r>
                            </m:e>
                            <m:sub>
                              <m:r>
                                <a:rPr lang="en-US" altLang="zh-CN" sz="2000" b="0" i="1" smtClean="0">
                                  <a:solidFill>
                                    <a:srgbClr val="000000"/>
                                  </a:solidFill>
                                  <a:latin typeface="Cambria Math"/>
                                </a:rPr>
                                <m:t>𝑗</m:t>
                              </m:r>
                            </m:sub>
                          </m:sSub>
                          <m:r>
                            <m:rPr>
                              <m:brk m:alnAt="7"/>
                            </m:rPr>
                            <a:rPr lang="en-US" altLang="zh-CN" sz="2000" b="0" i="1" smtClean="0">
                              <a:solidFill>
                                <a:srgbClr val="000000"/>
                              </a:solidFill>
                              <a:latin typeface="Cambria Math"/>
                              <a:ea typeface="Cambria Math"/>
                            </a:rPr>
                            <m:t>∈</m:t>
                          </m:r>
                          <m:r>
                            <a:rPr lang="en-US" altLang="zh-CN" sz="2000" b="0" i="1" smtClean="0">
                              <a:solidFill>
                                <a:srgbClr val="000000"/>
                              </a:solidFill>
                              <a:latin typeface="Cambria Math"/>
                              <a:ea typeface="Cambria Math"/>
                            </a:rPr>
                            <m:t>𝑀</m:t>
                          </m:r>
                          <m:r>
                            <a:rPr lang="en-US" altLang="zh-CN" sz="2000" b="0" i="1" smtClean="0">
                              <a:solidFill>
                                <a:srgbClr val="000000"/>
                              </a:solidFill>
                              <a:latin typeface="Cambria Math"/>
                              <a:ea typeface="Cambria Math"/>
                            </a:rPr>
                            <m:t>(</m:t>
                          </m:r>
                          <m:sSub>
                            <m:sSubPr>
                              <m:ctrlPr>
                                <a:rPr lang="en-US" altLang="zh-CN" sz="2000" b="0" i="1" smtClean="0">
                                  <a:solidFill>
                                    <a:srgbClr val="000000"/>
                                  </a:solidFill>
                                  <a:latin typeface="Cambria Math" panose="02040503050406030204" pitchFamily="18" charset="0"/>
                                  <a:ea typeface="Cambria Math"/>
                                </a:rPr>
                              </m:ctrlPr>
                            </m:sSubPr>
                            <m:e>
                              <m:r>
                                <a:rPr lang="en-US" altLang="zh-CN" sz="2000" b="0" i="1" smtClean="0">
                                  <a:solidFill>
                                    <a:srgbClr val="000000"/>
                                  </a:solidFill>
                                  <a:latin typeface="Cambria Math"/>
                                  <a:ea typeface="Cambria Math"/>
                                </a:rPr>
                                <m:t>𝑝</m:t>
                              </m:r>
                            </m:e>
                            <m:sub>
                              <m:r>
                                <a:rPr lang="en-US" altLang="zh-CN" sz="2000" b="0" i="1" smtClean="0">
                                  <a:solidFill>
                                    <a:srgbClr val="000000"/>
                                  </a:solidFill>
                                  <a:latin typeface="Cambria Math"/>
                                  <a:ea typeface="Cambria Math"/>
                                </a:rPr>
                                <m:t>𝑖</m:t>
                              </m:r>
                            </m:sub>
                          </m:sSub>
                          <m:r>
                            <m:rPr>
                              <m:brk m:alnAt="7"/>
                            </m:rPr>
                            <a:rPr lang="en-US" altLang="zh-CN" sz="2000" b="0" i="1" smtClean="0">
                              <a:solidFill>
                                <a:srgbClr val="000000"/>
                              </a:solidFill>
                              <a:latin typeface="Cambria Math"/>
                              <a:ea typeface="Cambria Math"/>
                            </a:rPr>
                            <m:t>)</m:t>
                          </m:r>
                        </m:sub>
                        <m:sup/>
                        <m:e>
                          <m:f>
                            <m:fPr>
                              <m:ctrlPr>
                                <a:rPr lang="en-US" altLang="zh-CN" sz="2000" b="0" i="1" smtClean="0">
                                  <a:solidFill>
                                    <a:srgbClr val="000000"/>
                                  </a:solidFill>
                                  <a:latin typeface="Cambria Math" panose="02040503050406030204" pitchFamily="18" charset="0"/>
                                </a:rPr>
                              </m:ctrlPr>
                            </m:fPr>
                            <m:num>
                              <m:r>
                                <a:rPr lang="en-US" altLang="zh-CN" sz="2000" b="0" i="1" smtClean="0">
                                  <a:solidFill>
                                    <a:srgbClr val="000000"/>
                                  </a:solidFill>
                                  <a:latin typeface="Cambria Math"/>
                                </a:rPr>
                                <m:t>𝑃𝑅</m:t>
                              </m:r>
                              <m:r>
                                <a:rPr lang="en-US" altLang="zh-CN" sz="2000" b="0" i="1" smtClean="0">
                                  <a:solidFill>
                                    <a:srgbClr val="000000"/>
                                  </a:solidFill>
                                  <a:latin typeface="Cambria Math"/>
                                </a:rPr>
                                <m:t>(</m:t>
                              </m:r>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a:rPr>
                                    <m:t>𝑝</m:t>
                                  </m:r>
                                </m:e>
                                <m:sub>
                                  <m:r>
                                    <a:rPr lang="en-US" altLang="zh-CN" sz="2000" b="0" i="1" smtClean="0">
                                      <a:solidFill>
                                        <a:srgbClr val="000000"/>
                                      </a:solidFill>
                                      <a:latin typeface="Cambria Math"/>
                                    </a:rPr>
                                    <m:t>𝑗</m:t>
                                  </m:r>
                                </m:sub>
                              </m:sSub>
                              <m:r>
                                <a:rPr lang="en-US" altLang="zh-CN" sz="2000" b="0" i="1" smtClean="0">
                                  <a:solidFill>
                                    <a:srgbClr val="000000"/>
                                  </a:solidFill>
                                  <a:latin typeface="Cambria Math"/>
                                </a:rPr>
                                <m:t>)</m:t>
                              </m:r>
                            </m:num>
                            <m:den>
                              <m:r>
                                <a:rPr lang="en-US" altLang="zh-CN" sz="2000" b="0" i="1" smtClean="0">
                                  <a:solidFill>
                                    <a:srgbClr val="000000"/>
                                  </a:solidFill>
                                  <a:latin typeface="Cambria Math"/>
                                </a:rPr>
                                <m:t>𝐿</m:t>
                              </m:r>
                              <m:r>
                                <a:rPr lang="en-US" altLang="zh-CN" sz="2000" b="0" i="1" smtClean="0">
                                  <a:solidFill>
                                    <a:srgbClr val="000000"/>
                                  </a:solidFill>
                                  <a:latin typeface="Cambria Math"/>
                                </a:rPr>
                                <m:t>(</m:t>
                              </m:r>
                              <m:sSub>
                                <m:sSubPr>
                                  <m:ctrlPr>
                                    <a:rPr lang="en-US" altLang="zh-CN" sz="2000" b="0" i="1" smtClean="0">
                                      <a:solidFill>
                                        <a:srgbClr val="000000"/>
                                      </a:solidFill>
                                      <a:latin typeface="Cambria Math" panose="02040503050406030204" pitchFamily="18" charset="0"/>
                                    </a:rPr>
                                  </m:ctrlPr>
                                </m:sSubPr>
                                <m:e>
                                  <m:r>
                                    <a:rPr lang="en-US" altLang="zh-CN" sz="2000" b="0" i="1" smtClean="0">
                                      <a:solidFill>
                                        <a:srgbClr val="000000"/>
                                      </a:solidFill>
                                      <a:latin typeface="Cambria Math"/>
                                    </a:rPr>
                                    <m:t>𝑝</m:t>
                                  </m:r>
                                </m:e>
                                <m:sub>
                                  <m:r>
                                    <a:rPr lang="en-US" altLang="zh-CN" sz="2000" b="0" i="1" smtClean="0">
                                      <a:solidFill>
                                        <a:srgbClr val="000000"/>
                                      </a:solidFill>
                                      <a:latin typeface="Cambria Math"/>
                                    </a:rPr>
                                    <m:t>𝑗</m:t>
                                  </m:r>
                                </m:sub>
                              </m:sSub>
                              <m:r>
                                <a:rPr lang="en-US" altLang="zh-CN" sz="2000" b="0" i="1" smtClean="0">
                                  <a:solidFill>
                                    <a:srgbClr val="000000"/>
                                  </a:solidFill>
                                  <a:latin typeface="Cambria Math"/>
                                </a:rPr>
                                <m:t>)</m:t>
                              </m:r>
                            </m:den>
                          </m:f>
                        </m:e>
                      </m:nary>
                    </m:oMath>
                  </m:oMathPara>
                </a14:m>
                <a:endParaRPr lang="zh-CN" altLang="en-US" sz="2000" dirty="0">
                  <a:solidFill>
                    <a:srgbClr val="000000"/>
                  </a:solidFill>
                </a:endParaRPr>
              </a:p>
            </p:txBody>
          </p:sp>
        </mc:Choice>
        <mc:Fallback xmlns="">
          <p:sp>
            <p:nvSpPr>
              <p:cNvPr id="19" name="TextBox 22"/>
              <p:cNvSpPr txBox="1">
                <a:spLocks noRot="1" noChangeAspect="1" noMove="1" noResize="1" noEditPoints="1" noAdjustHandles="1" noChangeArrowheads="1" noChangeShapeType="1" noTextEdit="1"/>
              </p:cNvSpPr>
              <p:nvPr/>
            </p:nvSpPr>
            <p:spPr>
              <a:xfrm>
                <a:off x="4219888" y="4025219"/>
                <a:ext cx="4924112" cy="913327"/>
              </a:xfrm>
              <a:prstGeom prst="rect">
                <a:avLst/>
              </a:prstGeom>
              <a:blipFill>
                <a:blip r:embed="rId5"/>
                <a:stretch>
                  <a:fillRect/>
                </a:stretch>
              </a:blipFill>
            </p:spPr>
            <p:txBody>
              <a:bodyPr/>
              <a:lstStyle/>
              <a:p>
                <a:r>
                  <a:rPr lang="zh-CN" altLang="en-US">
                    <a:noFill/>
                  </a:rPr>
                  <a:t> </a:t>
                </a:r>
              </a:p>
            </p:txBody>
          </p:sp>
        </mc:Fallback>
      </mc:AlternateContent>
      <p:sp>
        <p:nvSpPr>
          <p:cNvPr id="20" name="文本框 19"/>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网页排名</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(PageRank)</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5943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683" y="4874655"/>
            <a:ext cx="1447800" cy="1390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31</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Content Placeholder 2"/>
          <p:cNvSpPr txBox="1">
            <a:spLocks/>
          </p:cNvSpPr>
          <p:nvPr/>
        </p:nvSpPr>
        <p:spPr>
          <a:xfrm>
            <a:off x="412613" y="761587"/>
            <a:ext cx="8023225" cy="59598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核心思想</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marL="504000" lvl="1" indent="0" algn="just">
              <a:lnSpc>
                <a:spcPct val="120000"/>
              </a:lnSpc>
              <a:spcBef>
                <a:spcPts val="0"/>
              </a:spcBef>
              <a:buSzPct val="70000"/>
              <a:buFont typeface="Wingdings" panose="05000000000000000000" pitchFamily="2" charset="2"/>
              <a:buChar char="Ø"/>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人们会从其他品味相似的人那里得到最好的</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推荐</a:t>
            </a:r>
            <a:endParaRPr lang="en-US"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20000"/>
              </a:lnSpc>
              <a:spcBef>
                <a:spcPts val="60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工作流程</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marL="504000" lvl="1" indent="0" algn="just">
              <a:lnSpc>
                <a:spcPct val="120000"/>
              </a:lnSpc>
              <a:spcBef>
                <a:spcPts val="0"/>
              </a:spcBef>
              <a:buSzPct val="70000"/>
              <a:buFont typeface="Wingdings" panose="05000000000000000000" pitchFamily="2" charset="2"/>
              <a:buChar char="Ø"/>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创建一个评级或购买</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矩阵</a:t>
            </a:r>
            <a:endParaRPr lang="en-US" b="1" dirty="0" smtClean="0">
              <a:latin typeface="Times New Roman" panose="02020603050405020304" pitchFamily="18" charset="0"/>
              <a:ea typeface="楷体" panose="02010609060101010101" pitchFamily="49" charset="-122"/>
              <a:cs typeface="Times New Roman" panose="02020603050405020304" pitchFamily="18" charset="0"/>
            </a:endParaRPr>
          </a:p>
          <a:p>
            <a:pPr marL="504000" lvl="1" indent="0" algn="just">
              <a:lnSpc>
                <a:spcPct val="120000"/>
              </a:lnSpc>
              <a:spcBef>
                <a:spcPts val="0"/>
              </a:spcBef>
              <a:buSzPct val="70000"/>
              <a:buFont typeface="Wingdings" panose="05000000000000000000" pitchFamily="2" charset="2"/>
              <a:buChar char="Ø"/>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找到相似的人，通过匹配他们的</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评级</a:t>
            </a:r>
            <a:endParaRPr lang="en-US" b="1" dirty="0" smtClean="0">
              <a:latin typeface="Times New Roman" panose="02020603050405020304" pitchFamily="18" charset="0"/>
              <a:ea typeface="楷体" panose="02010609060101010101" pitchFamily="49" charset="-122"/>
              <a:cs typeface="Times New Roman" panose="02020603050405020304" pitchFamily="18" charset="0"/>
            </a:endParaRPr>
          </a:p>
          <a:p>
            <a:pPr marL="504000" lvl="1" indent="0" algn="just">
              <a:lnSpc>
                <a:spcPct val="120000"/>
              </a:lnSpc>
              <a:spcBef>
                <a:spcPts val="0"/>
              </a:spcBef>
              <a:buSzPct val="70000"/>
              <a:buFont typeface="Wingdings" panose="05000000000000000000" pitchFamily="2" charset="2"/>
              <a:buChar char="Ø"/>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推荐相似人群高度评价的</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物品</a:t>
            </a:r>
            <a:endParaRPr lang="en-US"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20000"/>
              </a:lnSpc>
              <a:spcBef>
                <a:spcPts val="60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基于内存的协同过滤</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504000" indent="0" algn="just">
              <a:lnSpc>
                <a:spcPct val="120000"/>
              </a:lnSpc>
              <a:spcBef>
                <a:spcPts val="0"/>
              </a:spcBef>
              <a:buSzPct val="7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hlinkClick r:id="rId4"/>
              </a:rPr>
              <a:t>基于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hlinkClick r:id="rId4"/>
              </a:rPr>
              <a:t>用户的协同</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hlinkClick r:id="rId4"/>
              </a:rPr>
              <a:t>过滤</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504000" indent="0" algn="just">
              <a:lnSpc>
                <a:spcPct val="120000"/>
              </a:lnSpc>
              <a:spcBef>
                <a:spcPts val="0"/>
              </a:spcBef>
              <a:buSzPct val="7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hlinkClick r:id="rId5"/>
              </a:rPr>
              <a:t>基于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hlinkClick r:id="rId5"/>
              </a:rPr>
              <a:t>物品的协同</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hlinkClick r:id="rId5"/>
              </a:rPr>
              <a:t>过滤</a:t>
            </a:r>
            <a:endParaRPr 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20000"/>
              </a:lnSpc>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基于模型的协同过滤</a:t>
            </a:r>
            <a:endParaRPr 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20000"/>
              </a:lnSpc>
              <a:spcBef>
                <a:spcPts val="60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要知道的事情</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marL="504000" lvl="1" indent="0" algn="just">
              <a:lnSpc>
                <a:spcPct val="120000"/>
              </a:lnSpc>
              <a:spcBef>
                <a:spcPts val="0"/>
              </a:spcBef>
              <a:buSzPct val="70000"/>
              <a:buFont typeface="Wingdings" panose="05000000000000000000" pitchFamily="2" charset="2"/>
              <a:buChar char="Ø"/>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灰色绵羊、故意差评、冷启动</a:t>
            </a:r>
            <a:endParaRPr 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Picture 4" descr="http://www.mainewarmers.com/images/shpgray.jpg"/>
          <p:cNvPicPr>
            <a:picLocks noChangeAspect="1" noChangeArrowheads="1"/>
          </p:cNvPicPr>
          <p:nvPr/>
        </p:nvPicPr>
        <p:blipFill>
          <a:blip r:embed="rId6" cstate="print"/>
          <a:srcRect/>
          <a:stretch>
            <a:fillRect/>
          </a:stretch>
        </p:blipFill>
        <p:spPr bwMode="auto">
          <a:xfrm>
            <a:off x="4880843" y="3524842"/>
            <a:ext cx="1752600" cy="1199557"/>
          </a:xfrm>
          <a:prstGeom prst="rect">
            <a:avLst/>
          </a:prstGeom>
          <a:noFill/>
        </p:spPr>
      </p:pic>
      <p:pic>
        <p:nvPicPr>
          <p:cNvPr id="8" name="Picture 6" descr="http://www.flightglobal.com/airspace/media/galleries/images/24394/500x400/fedex-md-11f-cold-start.jpg"/>
          <p:cNvPicPr>
            <a:picLocks noChangeAspect="1" noChangeArrowheads="1"/>
          </p:cNvPicPr>
          <p:nvPr/>
        </p:nvPicPr>
        <p:blipFill>
          <a:blip r:embed="rId7"/>
          <a:srcRect/>
          <a:stretch>
            <a:fillRect/>
          </a:stretch>
        </p:blipFill>
        <p:spPr bwMode="auto">
          <a:xfrm>
            <a:off x="6588125" y="4932219"/>
            <a:ext cx="1981200" cy="1319480"/>
          </a:xfrm>
          <a:prstGeom prst="rect">
            <a:avLst/>
          </a:prstGeom>
          <a:noFill/>
        </p:spPr>
      </p:pic>
      <p:pic>
        <p:nvPicPr>
          <p:cNvPr id="9" name="Picture 8" descr="http://img.maxbeta.com/uploads/2012/09/bad_rator.jpg"/>
          <p:cNvPicPr>
            <a:picLocks noChangeAspect="1" noChangeArrowheads="1"/>
          </p:cNvPicPr>
          <p:nvPr/>
        </p:nvPicPr>
        <p:blipFill>
          <a:blip r:embed="rId8"/>
          <a:srcRect/>
          <a:stretch>
            <a:fillRect/>
          </a:stretch>
        </p:blipFill>
        <p:spPr bwMode="auto">
          <a:xfrm>
            <a:off x="6611055" y="3314571"/>
            <a:ext cx="1958270" cy="1531367"/>
          </a:xfrm>
          <a:prstGeom prst="rect">
            <a:avLst/>
          </a:prstGeom>
          <a:noFill/>
        </p:spPr>
      </p:pic>
      <p:pic>
        <p:nvPicPr>
          <p:cNvPr id="11" name="Picture 1" descr="C:\Users\BOYUAN~1\AppData\Local\Temp\(}H2)8UG8)T_8RSLW2Z7728.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878499" y="1109870"/>
            <a:ext cx="685800" cy="4572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协同过滤算法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3119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32</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4"/>
          <p:cNvPicPr>
            <a:picLocks noChangeAspect="1" noChangeArrowheads="1"/>
          </p:cNvPicPr>
          <p:nvPr/>
        </p:nvPicPr>
        <p:blipFill>
          <a:blip r:embed="rId2" cstate="print"/>
          <a:srcRect/>
          <a:stretch>
            <a:fillRect/>
          </a:stretch>
        </p:blipFill>
        <p:spPr bwMode="auto">
          <a:xfrm>
            <a:off x="1665934" y="5048662"/>
            <a:ext cx="5117252" cy="1050034"/>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1665933" y="3816582"/>
            <a:ext cx="6248400" cy="1232079"/>
          </a:xfrm>
          <a:prstGeom prst="rect">
            <a:avLst/>
          </a:prstGeom>
          <a:noFill/>
          <a:ln w="9525">
            <a:noFill/>
            <a:miter lim="800000"/>
            <a:headEnd/>
            <a:tailEnd/>
          </a:ln>
          <a:effec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2867" y="1382409"/>
            <a:ext cx="6481466" cy="225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协同过滤算法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397406" y="717705"/>
            <a:ext cx="3140603" cy="535531"/>
          </a:xfrm>
          <a:prstGeom prst="rect">
            <a:avLst/>
          </a:prstGeom>
        </p:spPr>
        <p:txBody>
          <a:bodyPr wrap="none">
            <a:spAutoFit/>
          </a:bodyPr>
          <a:lstStyle/>
          <a:p>
            <a:pPr indent="0" algn="just">
              <a:lnSpc>
                <a:spcPct val="120000"/>
              </a:lnSpc>
              <a:spcBef>
                <a:spcPts val="0"/>
              </a:spcBef>
              <a:buSzPct val="70000"/>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cs typeface="Times New Roman" panose="02020603050405020304" pitchFamily="18" charset="0"/>
                <a:hlinkClick r:id="rId5"/>
              </a:rPr>
              <a:t>基于用户的协同过滤</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161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33</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1394531" y="3555721"/>
            <a:ext cx="6354939" cy="2846664"/>
          </a:xfrm>
          <a:prstGeom prst="rect">
            <a:avLst/>
          </a:prstGeom>
          <a:noFill/>
          <a:ln w="9525">
            <a:noFill/>
            <a:miter lim="800000"/>
            <a:headEnd/>
            <a:tailEnd/>
          </a:ln>
          <a:effec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756" y="1281056"/>
            <a:ext cx="6481466" cy="225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协同过滤算法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397405" y="734236"/>
            <a:ext cx="3140603" cy="535531"/>
          </a:xfrm>
          <a:prstGeom prst="rect">
            <a:avLst/>
          </a:prstGeom>
        </p:spPr>
        <p:txBody>
          <a:bodyPr wrap="none">
            <a:spAutoFit/>
          </a:bodyPr>
          <a:lstStyle/>
          <a:p>
            <a:pPr indent="0" algn="just">
              <a:lnSpc>
                <a:spcPct val="120000"/>
              </a:lnSpc>
              <a:spcBef>
                <a:spcPts val="0"/>
              </a:spcBef>
              <a:buSzPct val="70000"/>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cs typeface="Times New Roman" panose="02020603050405020304" pitchFamily="18" charset="0"/>
                <a:hlinkClick r:id="rId4"/>
              </a:rPr>
              <a:t>基于用户的协同过滤</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46069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34</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graphicFrame>
        <p:nvGraphicFramePr>
          <p:cNvPr id="5" name="Object 8"/>
          <p:cNvGraphicFramePr>
            <a:graphicFrameLocks noChangeAspect="1"/>
          </p:cNvGraphicFramePr>
          <p:nvPr>
            <p:extLst>
              <p:ext uri="{D42A27DB-BD31-4B8C-83A1-F6EECF244321}">
                <p14:modId xmlns:p14="http://schemas.microsoft.com/office/powerpoint/2010/main" val="4124390582"/>
              </p:ext>
            </p:extLst>
          </p:nvPr>
        </p:nvGraphicFramePr>
        <p:xfrm>
          <a:off x="3790121" y="2868475"/>
          <a:ext cx="914400" cy="198437"/>
        </p:xfrm>
        <a:graphic>
          <a:graphicData uri="http://schemas.openxmlformats.org/presentationml/2006/ole">
            <mc:AlternateContent xmlns:mc="http://schemas.openxmlformats.org/markup-compatibility/2006">
              <mc:Choice xmlns:v="urn:schemas-microsoft-com:vml" Requires="v">
                <p:oleObj spid="_x0000_s15728" name="Equation" r:id="rId3" imgW="435285" imgH="677109" progId="Equation.DSMT4">
                  <p:embed/>
                </p:oleObj>
              </mc:Choice>
              <mc:Fallback>
                <p:oleObj name="Equation" r:id="rId3" imgW="435285" imgH="677109" progId="Equation.DSMT4">
                  <p:embed/>
                  <p:pic>
                    <p:nvPicPr>
                      <p:cNvPr id="0" name="Picture 3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121" y="2868475"/>
                        <a:ext cx="914400" cy="198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9"/>
          <p:cNvSpPr txBox="1"/>
          <p:nvPr/>
        </p:nvSpPr>
        <p:spPr>
          <a:xfrm>
            <a:off x="2500231" y="2850531"/>
            <a:ext cx="4408579" cy="461665"/>
          </a:xfrm>
          <a:prstGeom prst="rect">
            <a:avLst/>
          </a:prstGeom>
          <a:noFill/>
        </p:spPr>
        <p:txBody>
          <a:bodyPr wrap="none" rtlCol="0">
            <a:spAutoFit/>
          </a:bodyPr>
          <a:lstStyle/>
          <a:p>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U: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同时对商品</a:t>
            </a:r>
            <a:r>
              <a:rPr lang="en-US" sz="2400"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 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打分的用户</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500921631"/>
              </p:ext>
            </p:extLst>
          </p:nvPr>
        </p:nvGraphicFramePr>
        <p:xfrm>
          <a:off x="1885121" y="1457832"/>
          <a:ext cx="5080000" cy="1143000"/>
        </p:xfrm>
        <a:graphic>
          <a:graphicData uri="http://schemas.openxmlformats.org/presentationml/2006/ole">
            <mc:AlternateContent xmlns:mc="http://schemas.openxmlformats.org/markup-compatibility/2006">
              <mc:Choice xmlns:v="urn:schemas-microsoft-com:vml" Requires="v">
                <p:oleObj spid="_x0000_s15729" name="Equation" r:id="rId5" imgW="2540000" imgH="571500" progId="">
                  <p:embed/>
                </p:oleObj>
              </mc:Choice>
              <mc:Fallback>
                <p:oleObj name="Equation" r:id="rId5" imgW="2540000" imgH="571500" progId="">
                  <p:embed/>
                  <p:pic>
                    <p:nvPicPr>
                      <p:cNvPr id="0" name="Picture 3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5121" y="1457832"/>
                        <a:ext cx="50800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12"/>
          <p:cNvSpPr txBox="1"/>
          <p:nvPr/>
        </p:nvSpPr>
        <p:spPr>
          <a:xfrm>
            <a:off x="2500231" y="5193072"/>
            <a:ext cx="3809056" cy="461665"/>
          </a:xfrm>
          <a:prstGeom prst="rect">
            <a:avLst/>
          </a:prstGeom>
          <a:noFill/>
        </p:spPr>
        <p:txBody>
          <a:bodyPr wrap="none" rtlCol="0">
            <a:spAutoFit/>
          </a:bodyPr>
          <a:lstStyle>
            <a:defPPr>
              <a:defRPr lang="en-US"/>
            </a:defPPr>
            <a:lvl1pPr>
              <a:defRPr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defRPr>
            </a:lvl1pPr>
          </a:lstStyle>
          <a:p>
            <a:r>
              <a:rPr lang="en-US" b="1" dirty="0">
                <a:solidFill>
                  <a:schemeClr val="tx1"/>
                </a:solidFill>
              </a:rPr>
              <a:t>I: </a:t>
            </a:r>
            <a:r>
              <a:rPr lang="zh-CN" altLang="en-US" b="1" dirty="0" smtClean="0">
                <a:solidFill>
                  <a:schemeClr val="tx1"/>
                </a:solidFill>
              </a:rPr>
              <a:t>所有被用户</a:t>
            </a:r>
            <a:r>
              <a:rPr lang="en-US" b="1" dirty="0" smtClean="0">
                <a:solidFill>
                  <a:schemeClr val="tx1"/>
                </a:solidFill>
              </a:rPr>
              <a:t>a</a:t>
            </a:r>
            <a:r>
              <a:rPr lang="zh-CN" altLang="en-US" b="1" dirty="0" smtClean="0">
                <a:solidFill>
                  <a:schemeClr val="tx1"/>
                </a:solidFill>
              </a:rPr>
              <a:t>打分的商品</a:t>
            </a:r>
            <a:r>
              <a:rPr lang="en-US" b="1" dirty="0" smtClean="0">
                <a:solidFill>
                  <a:schemeClr val="tx1"/>
                </a:solidFill>
              </a:rPr>
              <a:t>.</a:t>
            </a:r>
            <a:endParaRPr lang="en-US" b="1" dirty="0">
              <a:solidFill>
                <a:schemeClr val="tx1"/>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023674169"/>
              </p:ext>
            </p:extLst>
          </p:nvPr>
        </p:nvGraphicFramePr>
        <p:xfrm>
          <a:off x="1846726" y="3810125"/>
          <a:ext cx="2578395" cy="1143000"/>
        </p:xfrm>
        <a:graphic>
          <a:graphicData uri="http://schemas.openxmlformats.org/presentationml/2006/ole">
            <mc:AlternateContent xmlns:mc="http://schemas.openxmlformats.org/markup-compatibility/2006">
              <mc:Choice xmlns:v="urn:schemas-microsoft-com:vml" Requires="v">
                <p:oleObj spid="_x0000_s15730" name="Equation" r:id="rId7" imgW="1231366" imgH="545863" progId="">
                  <p:embed/>
                </p:oleObj>
              </mc:Choice>
              <mc:Fallback>
                <p:oleObj name="Equation" r:id="rId7" imgW="1231366" imgH="545863" progId="">
                  <p:embed/>
                  <p:pic>
                    <p:nvPicPr>
                      <p:cNvPr id="0" name="Picture 3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6726" y="3810125"/>
                        <a:ext cx="257839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9"/>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协同过滤算法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463909" y="734236"/>
            <a:ext cx="3140603" cy="535531"/>
          </a:xfrm>
          <a:prstGeom prst="rect">
            <a:avLst/>
          </a:prstGeom>
        </p:spPr>
        <p:txBody>
          <a:bodyPr wrap="none">
            <a:spAutoFit/>
          </a:bodyPr>
          <a:lstStyle/>
          <a:p>
            <a:pPr indent="0" algn="just">
              <a:lnSpc>
                <a:spcPct val="120000"/>
              </a:lnSpc>
              <a:spcBef>
                <a:spcPts val="0"/>
              </a:spcBef>
              <a:buSzPct val="70000"/>
              <a:buFont typeface="Wingdings" panose="05000000000000000000" pitchFamily="2" charset="2"/>
              <a:buChar char="Ø"/>
            </a:pP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hlinkClick r:id="rId9"/>
              </a:rPr>
              <a:t>基于物品的</a:t>
            </a:r>
            <a:r>
              <a:rPr lang="zh-CN" altLang="en-US" sz="2400" b="1" dirty="0">
                <a:latin typeface="黑体" panose="02010609060101010101" pitchFamily="49" charset="-122"/>
                <a:ea typeface="黑体" panose="02010609060101010101" pitchFamily="49" charset="-122"/>
                <a:cs typeface="Times New Roman" panose="02020603050405020304" pitchFamily="18" charset="0"/>
                <a:hlinkClick r:id="rId9"/>
              </a:rPr>
              <a:t>协同过滤</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418888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35</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TextBox 7"/>
          <p:cNvSpPr txBox="1"/>
          <p:nvPr/>
        </p:nvSpPr>
        <p:spPr>
          <a:xfrm>
            <a:off x="2350091" y="4088654"/>
            <a:ext cx="5001690" cy="461665"/>
          </a:xfrm>
          <a:prstGeom prst="rect">
            <a:avLst/>
          </a:prstGeom>
          <a:noFill/>
        </p:spPr>
        <p:txBody>
          <a:bodyPr wrap="none" rtlCol="0">
            <a:spAutoFit/>
          </a:bodyPr>
          <a:lstStyle/>
          <a:p>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U: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同时对商品</a:t>
            </a:r>
            <a:r>
              <a:rPr lang="en-US" sz="2400"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和商品</a:t>
            </a: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 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打分的用户</a:t>
            </a:r>
            <a:r>
              <a:rPr lang="en-US" dirty="0" smtClean="0"/>
              <a:t>.</a:t>
            </a:r>
            <a:endParaRPr lang="en-US" dirty="0"/>
          </a:p>
        </p:txBody>
      </p:sp>
      <p:sp>
        <p:nvSpPr>
          <p:cNvPr id="6" name="TextBox 8"/>
          <p:cNvSpPr txBox="1"/>
          <p:nvPr/>
        </p:nvSpPr>
        <p:spPr>
          <a:xfrm>
            <a:off x="2350091" y="5845538"/>
            <a:ext cx="5557932" cy="369332"/>
          </a:xfrm>
          <a:prstGeom prst="rect">
            <a:avLst/>
          </a:prstGeom>
          <a:noFill/>
        </p:spPr>
        <p:txBody>
          <a:bodyPr wrap="none" rtlCol="0">
            <a:spAutoFit/>
          </a:bodyPr>
          <a:lstStyle/>
          <a:p>
            <a:r>
              <a:rPr lang="en-US" b="1" dirty="0" smtClean="0">
                <a:solidFill>
                  <a:srgbClr val="FF0000"/>
                </a:solidFill>
              </a:rPr>
              <a:t>I</a:t>
            </a:r>
            <a:r>
              <a:rPr lang="en-US" dirty="0" smtClean="0"/>
              <a:t>: Items that the user has rated and have </a:t>
            </a:r>
            <a:r>
              <a:rPr lang="en-US" i="1" dirty="0" smtClean="0">
                <a:solidFill>
                  <a:srgbClr val="FF0000"/>
                </a:solidFill>
              </a:rPr>
              <a:t>dev</a:t>
            </a:r>
            <a:r>
              <a:rPr lang="en-US" dirty="0" smtClean="0"/>
              <a:t> values.</a:t>
            </a:r>
            <a:endParaRPr lang="en-US" dirty="0"/>
          </a:p>
        </p:txBody>
      </p:sp>
      <p:sp>
        <p:nvSpPr>
          <p:cNvPr id="7" name="TextBox 9"/>
          <p:cNvSpPr txBox="1"/>
          <p:nvPr/>
        </p:nvSpPr>
        <p:spPr>
          <a:xfrm>
            <a:off x="2359616" y="2050534"/>
            <a:ext cx="3948517" cy="461665"/>
          </a:xfrm>
          <a:prstGeom prst="rect">
            <a:avLst/>
          </a:prstGeom>
          <a:noFill/>
        </p:spPr>
        <p:txBody>
          <a:bodyPr wrap="none" rtlCol="0">
            <a:spAutoFit/>
          </a:bodyPr>
          <a:lstStyle/>
          <a:p>
            <a:r>
              <a:rPr lang="en-US" sz="2400" b="1" dirty="0" smtClean="0"/>
              <a:t>U: </a:t>
            </a:r>
            <a:r>
              <a:rPr lang="zh-CN" altLang="en-US" sz="2400" b="1" dirty="0" smtClean="0"/>
              <a:t>对商品 </a:t>
            </a:r>
            <a:r>
              <a:rPr lang="en-US" sz="2400" b="1" dirty="0" err="1" smtClean="0"/>
              <a:t>i</a:t>
            </a:r>
            <a:r>
              <a:rPr lang="en-US" sz="2400" b="1" dirty="0" smtClean="0"/>
              <a:t> </a:t>
            </a:r>
            <a:r>
              <a:rPr lang="zh-CN" altLang="en-US" sz="2400" b="1" dirty="0" smtClean="0"/>
              <a:t>打分的所有用户</a:t>
            </a:r>
            <a:r>
              <a:rPr lang="en-US" dirty="0" smtClean="0"/>
              <a:t>.</a:t>
            </a:r>
            <a:endParaRPr 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3658055843"/>
              </p:ext>
            </p:extLst>
          </p:nvPr>
        </p:nvGraphicFramePr>
        <p:xfrm>
          <a:off x="2447925" y="1230859"/>
          <a:ext cx="3771900" cy="895350"/>
        </p:xfrm>
        <a:graphic>
          <a:graphicData uri="http://schemas.openxmlformats.org/presentationml/2006/ole">
            <mc:AlternateContent xmlns:mc="http://schemas.openxmlformats.org/markup-compatibility/2006">
              <mc:Choice xmlns:v="urn:schemas-microsoft-com:vml" Requires="v">
                <p:oleObj spid="_x0000_s16755" name="Equation" r:id="rId3" imgW="1765300" imgH="419100" progId="">
                  <p:embed/>
                </p:oleObj>
              </mc:Choice>
              <mc:Fallback>
                <p:oleObj name="Equation" r:id="rId3" imgW="1765300" imgH="419100" progId="">
                  <p:embed/>
                  <p:pic>
                    <p:nvPicPr>
                      <p:cNvPr id="0" name="Picture 3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925" y="1230859"/>
                        <a:ext cx="377190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33405048"/>
              </p:ext>
            </p:extLst>
          </p:nvPr>
        </p:nvGraphicFramePr>
        <p:xfrm>
          <a:off x="2447925" y="3046752"/>
          <a:ext cx="3375891" cy="819150"/>
        </p:xfrm>
        <a:graphic>
          <a:graphicData uri="http://schemas.openxmlformats.org/presentationml/2006/ole">
            <mc:AlternateContent xmlns:mc="http://schemas.openxmlformats.org/markup-compatibility/2006">
              <mc:Choice xmlns:v="urn:schemas-microsoft-com:vml" Requires="v">
                <p:oleObj spid="_x0000_s16756" name="Equation" r:id="rId5" imgW="1727200" imgH="419100" progId="">
                  <p:embed/>
                </p:oleObj>
              </mc:Choice>
              <mc:Fallback>
                <p:oleObj name="Equation" r:id="rId5" imgW="1727200" imgH="419100" progId="">
                  <p:embed/>
                  <p:pic>
                    <p:nvPicPr>
                      <p:cNvPr id="0" name="Picture 3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7925" y="3046752"/>
                        <a:ext cx="3375891"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49155963"/>
              </p:ext>
            </p:extLst>
          </p:nvPr>
        </p:nvGraphicFramePr>
        <p:xfrm>
          <a:off x="2447925" y="4760471"/>
          <a:ext cx="3657601" cy="900752"/>
        </p:xfrm>
        <a:graphic>
          <a:graphicData uri="http://schemas.openxmlformats.org/presentationml/2006/ole">
            <mc:AlternateContent xmlns:mc="http://schemas.openxmlformats.org/markup-compatibility/2006">
              <mc:Choice xmlns:v="urn:schemas-microsoft-com:vml" Requires="v">
                <p:oleObj spid="_x0000_s16757" name="Equation" r:id="rId7" imgW="1701800" imgH="419100" progId="">
                  <p:embed/>
                </p:oleObj>
              </mc:Choice>
              <mc:Fallback>
                <p:oleObj name="Equation" r:id="rId7" imgW="1701800" imgH="419100" progId="">
                  <p:embed/>
                  <p:pic>
                    <p:nvPicPr>
                      <p:cNvPr id="0" name="Picture 3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7925" y="4760471"/>
                        <a:ext cx="3657601" cy="9007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协同过滤算法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p:cNvSpPr txBox="1"/>
          <p:nvPr/>
        </p:nvSpPr>
        <p:spPr>
          <a:xfrm>
            <a:off x="383822" y="3088546"/>
            <a:ext cx="1920521" cy="830997"/>
          </a:xfrm>
          <a:prstGeom prst="rect">
            <a:avLst/>
          </a:prstGeom>
          <a:noFill/>
        </p:spPr>
        <p:txBody>
          <a:bodyPr wrap="square" rtlCol="0">
            <a:spAutoFit/>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商品</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平均差距</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4" name="直接连接符 13"/>
          <p:cNvCxnSpPr/>
          <p:nvPr/>
        </p:nvCxnSpPr>
        <p:spPr>
          <a:xfrm>
            <a:off x="291394" y="2653678"/>
            <a:ext cx="8308623" cy="0"/>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63909" y="734236"/>
            <a:ext cx="3140603" cy="535531"/>
          </a:xfrm>
          <a:prstGeom prst="rect">
            <a:avLst/>
          </a:prstGeom>
        </p:spPr>
        <p:txBody>
          <a:bodyPr wrap="none">
            <a:spAutoFit/>
          </a:bodyPr>
          <a:lstStyle/>
          <a:p>
            <a:pPr indent="0" algn="just">
              <a:lnSpc>
                <a:spcPct val="120000"/>
              </a:lnSpc>
              <a:spcBef>
                <a:spcPts val="0"/>
              </a:spcBef>
              <a:buSzPct val="70000"/>
              <a:buFont typeface="Wingdings" panose="05000000000000000000" pitchFamily="2" charset="2"/>
              <a:buChar char="Ø"/>
            </a:pP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hlinkClick r:id="rId9"/>
              </a:rPr>
              <a:t>基于物品的</a:t>
            </a:r>
            <a:r>
              <a:rPr lang="zh-CN" altLang="en-US" sz="2400" b="1" dirty="0">
                <a:latin typeface="黑体" panose="02010609060101010101" pitchFamily="49" charset="-122"/>
                <a:ea typeface="黑体" panose="02010609060101010101" pitchFamily="49" charset="-122"/>
                <a:cs typeface="Times New Roman" panose="02020603050405020304" pitchFamily="18" charset="0"/>
                <a:hlinkClick r:id="rId9"/>
              </a:rPr>
              <a:t>协同过滤</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989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36</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graphicFrame>
        <p:nvGraphicFramePr>
          <p:cNvPr id="5" name="Table 4"/>
          <p:cNvGraphicFramePr>
            <a:graphicFrameLocks noGrp="1"/>
          </p:cNvGraphicFramePr>
          <p:nvPr>
            <p:extLst>
              <p:ext uri="{D42A27DB-BD31-4B8C-83A1-F6EECF244321}">
                <p14:modId xmlns:p14="http://schemas.microsoft.com/office/powerpoint/2010/main" val="419509453"/>
              </p:ext>
            </p:extLst>
          </p:nvPr>
        </p:nvGraphicFramePr>
        <p:xfrm>
          <a:off x="1285461" y="980661"/>
          <a:ext cx="6705600" cy="1554480"/>
        </p:xfrm>
        <a:graphic>
          <a:graphicData uri="http://schemas.openxmlformats.org/drawingml/2006/table">
            <a:tbl>
              <a:tblPr firstRow="1" bandRow="1">
                <a:tableStyleId>{6E25E649-3F16-4E02-A733-19D2CDBF48F0}</a:tableStyleId>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tblGrid>
              <a:tr h="0">
                <a:tc>
                  <a:txBody>
                    <a:bodyPr/>
                    <a:lstStyle/>
                    <a:p>
                      <a:pPr algn="ctr"/>
                      <a:r>
                        <a:rPr lang="en-US" dirty="0" smtClean="0"/>
                        <a:t>Customer</a:t>
                      </a:r>
                      <a:endParaRPr lang="en-US" b="1" dirty="0"/>
                    </a:p>
                  </a:txBody>
                  <a:tcPr anchor="ctr"/>
                </a:tc>
                <a:tc>
                  <a:txBody>
                    <a:bodyPr/>
                    <a:lstStyle/>
                    <a:p>
                      <a:pPr algn="ctr"/>
                      <a:r>
                        <a:rPr lang="en-US" dirty="0" smtClean="0"/>
                        <a:t>Item 1</a:t>
                      </a:r>
                      <a:endParaRPr lang="en-US" b="1" dirty="0"/>
                    </a:p>
                  </a:txBody>
                  <a:tcPr anchor="ctr"/>
                </a:tc>
                <a:tc>
                  <a:txBody>
                    <a:bodyPr/>
                    <a:lstStyle/>
                    <a:p>
                      <a:pPr algn="ctr"/>
                      <a:r>
                        <a:rPr lang="en-US" dirty="0" smtClean="0"/>
                        <a:t>Item</a:t>
                      </a:r>
                      <a:r>
                        <a:rPr lang="en-US" baseline="0" dirty="0" smtClean="0"/>
                        <a:t> 2</a:t>
                      </a:r>
                      <a:endParaRPr lang="en-US" b="1" dirty="0"/>
                    </a:p>
                  </a:txBody>
                  <a:tcPr anchor="ctr"/>
                </a:tc>
                <a:tc>
                  <a:txBody>
                    <a:bodyPr/>
                    <a:lstStyle/>
                    <a:p>
                      <a:pPr algn="ctr"/>
                      <a:r>
                        <a:rPr lang="en-US" dirty="0" smtClean="0"/>
                        <a:t>Item 3</a:t>
                      </a:r>
                      <a:endParaRPr lang="en-US" b="1" dirty="0"/>
                    </a:p>
                  </a:txBody>
                  <a:tcPr anchor="ctr"/>
                </a:tc>
                <a:extLst>
                  <a:ext uri="{0D108BD9-81ED-4DB2-BD59-A6C34878D82A}">
                    <a16:rowId xmlns:a16="http://schemas.microsoft.com/office/drawing/2014/main" val="10000"/>
                  </a:ext>
                </a:extLst>
              </a:tr>
              <a:tr h="0">
                <a:tc>
                  <a:txBody>
                    <a:bodyPr/>
                    <a:lstStyle/>
                    <a:p>
                      <a:r>
                        <a:rPr lang="en-US" sz="2000" b="1" dirty="0">
                          <a:latin typeface="Times New Roman" panose="02020603050405020304" pitchFamily="18" charset="0"/>
                          <a:cs typeface="Times New Roman" panose="02020603050405020304" pitchFamily="18" charset="0"/>
                        </a:rPr>
                        <a:t>John</a:t>
                      </a:r>
                    </a:p>
                  </a:txBody>
                  <a:tcPr anchor="ctr"/>
                </a:tc>
                <a:tc>
                  <a:txBody>
                    <a:bodyPr/>
                    <a:lstStyle/>
                    <a:p>
                      <a:pPr algn="ctr"/>
                      <a:r>
                        <a:rPr lang="en-US" sz="2000" b="1">
                          <a:latin typeface="Times New Roman" panose="02020603050405020304" pitchFamily="18" charset="0"/>
                          <a:cs typeface="Times New Roman" panose="02020603050405020304" pitchFamily="18" charset="0"/>
                        </a:rPr>
                        <a:t>5</a:t>
                      </a:r>
                    </a:p>
                  </a:txBody>
                  <a:tcPr anchor="ctr"/>
                </a:tc>
                <a:tc>
                  <a:txBody>
                    <a:bodyPr/>
                    <a:lstStyle/>
                    <a:p>
                      <a:pPr algn="ctr"/>
                      <a:r>
                        <a:rPr lang="en-US" sz="2000" b="1">
                          <a:latin typeface="Times New Roman" panose="02020603050405020304" pitchFamily="18" charset="0"/>
                          <a:cs typeface="Times New Roman" panose="02020603050405020304" pitchFamily="18" charset="0"/>
                        </a:rPr>
                        <a:t>3</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2</a:t>
                      </a:r>
                    </a:p>
                  </a:txBody>
                  <a:tcPr anchor="ctr"/>
                </a:tc>
                <a:extLst>
                  <a:ext uri="{0D108BD9-81ED-4DB2-BD59-A6C34878D82A}">
                    <a16:rowId xmlns:a16="http://schemas.microsoft.com/office/drawing/2014/main" val="10001"/>
                  </a:ext>
                </a:extLst>
              </a:tr>
              <a:tr h="0">
                <a:tc>
                  <a:txBody>
                    <a:bodyPr/>
                    <a:lstStyle/>
                    <a:p>
                      <a:r>
                        <a:rPr lang="en-US" sz="2000" b="1">
                          <a:latin typeface="Times New Roman" panose="02020603050405020304" pitchFamily="18" charset="0"/>
                          <a:cs typeface="Times New Roman" panose="02020603050405020304" pitchFamily="18" charset="0"/>
                        </a:rPr>
                        <a:t>Mark</a:t>
                      </a:r>
                    </a:p>
                  </a:txBody>
                  <a:tcPr anchor="ctr"/>
                </a:tc>
                <a:tc>
                  <a:txBody>
                    <a:bodyPr/>
                    <a:lstStyle/>
                    <a:p>
                      <a:pPr algn="ctr"/>
                      <a:r>
                        <a:rPr lang="en-US" sz="2000" b="1">
                          <a:latin typeface="Times New Roman" panose="02020603050405020304" pitchFamily="18" charset="0"/>
                          <a:cs typeface="Times New Roman" panose="02020603050405020304" pitchFamily="18" charset="0"/>
                        </a:rPr>
                        <a:t>3</a:t>
                      </a:r>
                    </a:p>
                  </a:txBody>
                  <a:tcPr anchor="ctr"/>
                </a:tc>
                <a:tc>
                  <a:txBody>
                    <a:bodyPr/>
                    <a:lstStyle/>
                    <a:p>
                      <a:pPr algn="ctr"/>
                      <a:r>
                        <a:rPr lang="en-US" sz="2000" b="1">
                          <a:latin typeface="Times New Roman" panose="02020603050405020304" pitchFamily="18" charset="0"/>
                          <a:cs typeface="Times New Roman" panose="02020603050405020304" pitchFamily="18" charset="0"/>
                        </a:rPr>
                        <a:t>4</a:t>
                      </a:r>
                    </a:p>
                  </a:txBody>
                  <a:tcPr anchor="ctr"/>
                </a:tc>
                <a:tc>
                  <a:txBody>
                    <a:bodyPr/>
                    <a:lstStyle/>
                    <a:p>
                      <a:pPr algn="ctr"/>
                      <a:r>
                        <a:rPr lang="en-US" sz="2000" b="1">
                          <a:latin typeface="Times New Roman" panose="02020603050405020304" pitchFamily="18" charset="0"/>
                          <a:cs typeface="Times New Roman" panose="02020603050405020304" pitchFamily="18" charset="0"/>
                        </a:rPr>
                        <a:t>Didn't rate it</a:t>
                      </a:r>
                    </a:p>
                  </a:txBody>
                  <a:tcPr anchor="ctr"/>
                </a:tc>
                <a:extLst>
                  <a:ext uri="{0D108BD9-81ED-4DB2-BD59-A6C34878D82A}">
                    <a16:rowId xmlns:a16="http://schemas.microsoft.com/office/drawing/2014/main" val="10002"/>
                  </a:ext>
                </a:extLst>
              </a:tr>
              <a:tr h="0">
                <a:tc>
                  <a:txBody>
                    <a:bodyPr/>
                    <a:lstStyle/>
                    <a:p>
                      <a:r>
                        <a:rPr lang="en-US" sz="2000" b="1" dirty="0">
                          <a:latin typeface="Times New Roman" panose="02020603050405020304" pitchFamily="18" charset="0"/>
                          <a:cs typeface="Times New Roman" panose="02020603050405020304" pitchFamily="18" charset="0"/>
                        </a:rPr>
                        <a:t>Lucy</a:t>
                      </a:r>
                    </a:p>
                  </a:txBody>
                  <a:tcPr anchor="ctr"/>
                </a:tc>
                <a:tc>
                  <a:txBody>
                    <a:bodyPr/>
                    <a:lstStyle/>
                    <a:p>
                      <a:pPr algn="ctr"/>
                      <a:r>
                        <a:rPr lang="en-US" sz="2000" b="1">
                          <a:latin typeface="Times New Roman" panose="02020603050405020304" pitchFamily="18" charset="0"/>
                          <a:cs typeface="Times New Roman" panose="02020603050405020304" pitchFamily="18" charset="0"/>
                        </a:rPr>
                        <a:t>Didn't rate it</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2</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5</a:t>
                      </a:r>
                    </a:p>
                  </a:txBody>
                  <a:tcPr anchor="ctr"/>
                </a:tc>
                <a:extLst>
                  <a:ext uri="{0D108BD9-81ED-4DB2-BD59-A6C34878D82A}">
                    <a16:rowId xmlns:a16="http://schemas.microsoft.com/office/drawing/2014/main" val="10003"/>
                  </a:ext>
                </a:extLst>
              </a:tr>
            </a:tbl>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930526265"/>
              </p:ext>
            </p:extLst>
          </p:nvPr>
        </p:nvGraphicFramePr>
        <p:xfrm>
          <a:off x="2686050" y="2893964"/>
          <a:ext cx="4359275" cy="3103563"/>
        </p:xfrm>
        <a:graphic>
          <a:graphicData uri="http://schemas.openxmlformats.org/presentationml/2006/ole">
            <mc:AlternateContent xmlns:mc="http://schemas.openxmlformats.org/markup-compatibility/2006">
              <mc:Choice xmlns:v="urn:schemas-microsoft-com:vml" Requires="v">
                <p:oleObj spid="_x0000_s17531" name="Equation" r:id="rId3" imgW="2286000" imgH="1625600" progId="Equation.DSMT4">
                  <p:embed/>
                </p:oleObj>
              </mc:Choice>
              <mc:Fallback>
                <p:oleObj name="Equation" r:id="rId3" imgW="2286000" imgH="1625600" progId="Equation.DSMT4">
                  <p:embed/>
                  <p:pic>
                    <p:nvPicPr>
                      <p:cNvPr id="0" name="Picture 1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2893964"/>
                        <a:ext cx="4359275" cy="310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直接连接符 7"/>
          <p:cNvCxnSpPr/>
          <p:nvPr/>
        </p:nvCxnSpPr>
        <p:spPr>
          <a:xfrm>
            <a:off x="2609436" y="3644123"/>
            <a:ext cx="4419600" cy="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609436" y="5235112"/>
            <a:ext cx="3962400" cy="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609436" y="6017750"/>
            <a:ext cx="3429000" cy="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协同过滤算法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1566687" y="3027666"/>
            <a:ext cx="1298222" cy="461665"/>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方法一</a:t>
            </a:r>
          </a:p>
        </p:txBody>
      </p:sp>
      <p:sp>
        <p:nvSpPr>
          <p:cNvPr id="14" name="文本框 13"/>
          <p:cNvSpPr txBox="1"/>
          <p:nvPr/>
        </p:nvSpPr>
        <p:spPr>
          <a:xfrm>
            <a:off x="1566687" y="3825934"/>
            <a:ext cx="1298222" cy="461665"/>
          </a:xfrm>
          <a:prstGeom prst="rect">
            <a:avLst/>
          </a:prstGeom>
          <a:noFill/>
        </p:spPr>
        <p:txBody>
          <a:bodyPr wrap="square" rtlCol="0">
            <a:spAutoFit/>
          </a:bodyPr>
          <a:lstStyle/>
          <a:p>
            <a:r>
              <a:rPr lang="zh-CN" altLang="en-US" sz="2400" b="1" dirty="0" smtClean="0">
                <a:latin typeface="楷体" panose="02010609060101010101" pitchFamily="49" charset="-122"/>
                <a:ea typeface="楷体" panose="02010609060101010101" pitchFamily="49" charset="-122"/>
              </a:rPr>
              <a:t>方法二</a:t>
            </a:r>
            <a:endParaRPr lang="zh-CN" altLang="en-US" sz="2400" b="1" dirty="0">
              <a:latin typeface="楷体" panose="02010609060101010101" pitchFamily="49" charset="-122"/>
              <a:ea typeface="楷体" panose="02010609060101010101" pitchFamily="49" charset="-122"/>
            </a:endParaRPr>
          </a:p>
        </p:txBody>
      </p:sp>
      <p:sp>
        <p:nvSpPr>
          <p:cNvPr id="15" name="文本框 14"/>
          <p:cNvSpPr txBox="1"/>
          <p:nvPr/>
        </p:nvSpPr>
        <p:spPr>
          <a:xfrm>
            <a:off x="1577976" y="5402922"/>
            <a:ext cx="1298222" cy="461665"/>
          </a:xfrm>
          <a:prstGeom prst="rect">
            <a:avLst/>
          </a:prstGeom>
          <a:noFill/>
        </p:spPr>
        <p:txBody>
          <a:bodyPr wrap="square" rtlCol="0">
            <a:spAutoFit/>
          </a:bodyPr>
          <a:lstStyle/>
          <a:p>
            <a:r>
              <a:rPr lang="zh-CN" altLang="en-US" sz="2400" b="1" dirty="0" smtClean="0">
                <a:latin typeface="楷体" panose="02010609060101010101" pitchFamily="49" charset="-122"/>
                <a:ea typeface="楷体" panose="02010609060101010101" pitchFamily="49" charset="-122"/>
              </a:rPr>
              <a:t>方法三</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2138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37</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TextBox 6"/>
          <p:cNvSpPr txBox="1"/>
          <p:nvPr/>
        </p:nvSpPr>
        <p:spPr>
          <a:xfrm>
            <a:off x="3972163" y="4736068"/>
            <a:ext cx="1918026" cy="369332"/>
          </a:xfrm>
          <a:prstGeom prst="rect">
            <a:avLst/>
          </a:prstGeom>
          <a:noFill/>
        </p:spPr>
        <p:txBody>
          <a:bodyPr wrap="none" rtlCol="0">
            <a:spAutoFit/>
          </a:bodyPr>
          <a:lstStyle/>
          <a:p>
            <a:r>
              <a:rPr lang="en-AU" altLang="zh-CN" b="1" dirty="0" smtClean="0">
                <a:latin typeface="Times New Roman" panose="02020603050405020304" pitchFamily="18" charset="0"/>
                <a:cs typeface="Times New Roman" panose="02020603050405020304" pitchFamily="18" charset="0"/>
              </a:rPr>
              <a:t>Training Samples</a:t>
            </a:r>
            <a:endParaRPr lang="zh-CN" altLang="en-US" b="1" dirty="0">
              <a:latin typeface="Times New Roman" panose="02020603050405020304" pitchFamily="18" charset="0"/>
              <a:cs typeface="Times New Roman" panose="02020603050405020304" pitchFamily="18" charset="0"/>
            </a:endParaRPr>
          </a:p>
        </p:txBody>
      </p:sp>
      <p:sp>
        <p:nvSpPr>
          <p:cNvPr id="6" name="TextBox 7"/>
          <p:cNvSpPr txBox="1"/>
          <p:nvPr/>
        </p:nvSpPr>
        <p:spPr>
          <a:xfrm>
            <a:off x="3810000" y="914400"/>
            <a:ext cx="1981200" cy="369332"/>
          </a:xfrm>
          <a:prstGeom prst="rect">
            <a:avLst/>
          </a:prstGeom>
          <a:noFill/>
        </p:spPr>
        <p:txBody>
          <a:bodyPr wrap="square" rtlCol="0">
            <a:spAutoFit/>
          </a:bodyPr>
          <a:lstStyle/>
          <a:p>
            <a:r>
              <a:rPr lang="en-AU" altLang="zh-CN" dirty="0" smtClean="0"/>
              <a:t>    </a:t>
            </a:r>
            <a:r>
              <a:rPr lang="en-AU" altLang="zh-CN" b="1" dirty="0" smtClean="0">
                <a:latin typeface="Times New Roman" panose="02020603050405020304" pitchFamily="18" charset="0"/>
                <a:cs typeface="Times New Roman" panose="02020603050405020304" pitchFamily="18" charset="0"/>
              </a:rPr>
              <a:t>Class </a:t>
            </a:r>
            <a:r>
              <a:rPr lang="en-AU" altLang="zh-CN" b="1" dirty="0">
                <a:latin typeface="Times New Roman" panose="02020603050405020304" pitchFamily="18" charset="0"/>
                <a:cs typeface="Times New Roman" panose="02020603050405020304" pitchFamily="18" charset="0"/>
              </a:rPr>
              <a:t>Label</a:t>
            </a:r>
            <a:endParaRPr lang="zh-CN" altLang="en-US" b="1" dirty="0">
              <a:latin typeface="Times New Roman" panose="02020603050405020304" pitchFamily="18" charset="0"/>
              <a:cs typeface="Times New Roman" panose="02020603050405020304" pitchFamily="18" charset="0"/>
            </a:endParaRPr>
          </a:p>
        </p:txBody>
      </p:sp>
      <p:cxnSp>
        <p:nvCxnSpPr>
          <p:cNvPr id="7" name="直接箭头连接符 6"/>
          <p:cNvCxnSpPr>
            <a:stCxn id="6" idx="2"/>
          </p:cNvCxnSpPr>
          <p:nvPr/>
        </p:nvCxnSpPr>
        <p:spPr>
          <a:xfrm flipH="1">
            <a:off x="3352800" y="1283732"/>
            <a:ext cx="1447800" cy="54507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6" idx="2"/>
          </p:cNvCxnSpPr>
          <p:nvPr/>
        </p:nvCxnSpPr>
        <p:spPr>
          <a:xfrm>
            <a:off x="4800600" y="1283732"/>
            <a:ext cx="1524000" cy="54506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2"/>
          </p:cNvCxnSpPr>
          <p:nvPr/>
        </p:nvCxnSpPr>
        <p:spPr>
          <a:xfrm>
            <a:off x="4800600" y="1283732"/>
            <a:ext cx="1" cy="54507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3352800" y="4204983"/>
            <a:ext cx="1533764" cy="454887"/>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886563" y="4204983"/>
            <a:ext cx="1514237" cy="45488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5400000" flipH="1" flipV="1">
            <a:off x="4657963" y="4431268"/>
            <a:ext cx="457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rot="10800000">
            <a:off x="528934" y="2800005"/>
            <a:ext cx="461665" cy="1105431"/>
          </a:xfrm>
          <a:prstGeom prst="rect">
            <a:avLst/>
          </a:prstGeom>
          <a:noFill/>
        </p:spPr>
        <p:txBody>
          <a:bodyPr vert="eaVert" wrap="none" rtlCol="0">
            <a:spAutoFit/>
          </a:bodyPr>
          <a:lstStyle/>
          <a:p>
            <a:r>
              <a:rPr lang="en-AU" altLang="zh-CN" b="1" dirty="0" smtClean="0">
                <a:latin typeface="Times New Roman" panose="02020603050405020304" pitchFamily="18" charset="0"/>
                <a:cs typeface="Times New Roman" panose="02020603050405020304" pitchFamily="18" charset="0"/>
              </a:rPr>
              <a:t>Attributes</a:t>
            </a:r>
            <a:endParaRPr lang="zh-CN" altLang="en-US" b="1" dirty="0">
              <a:latin typeface="Times New Roman" panose="02020603050405020304" pitchFamily="18" charset="0"/>
              <a:cs typeface="Times New Roman" panose="02020603050405020304" pitchFamily="18" charset="0"/>
            </a:endParaRPr>
          </a:p>
        </p:txBody>
      </p:sp>
      <p:cxnSp>
        <p:nvCxnSpPr>
          <p:cNvPr id="14" name="直接箭头连接符 13"/>
          <p:cNvCxnSpPr>
            <a:stCxn id="13" idx="1"/>
          </p:cNvCxnSpPr>
          <p:nvPr/>
        </p:nvCxnSpPr>
        <p:spPr>
          <a:xfrm flipV="1">
            <a:off x="990599" y="2895442"/>
            <a:ext cx="605135" cy="45727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3" idx="1"/>
          </p:cNvCxnSpPr>
          <p:nvPr/>
        </p:nvCxnSpPr>
        <p:spPr>
          <a:xfrm>
            <a:off x="990599" y="3352720"/>
            <a:ext cx="605135" cy="8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3" idx="1"/>
          </p:cNvCxnSpPr>
          <p:nvPr/>
        </p:nvCxnSpPr>
        <p:spPr>
          <a:xfrm>
            <a:off x="990599" y="3352720"/>
            <a:ext cx="605135" cy="457121"/>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2"/>
              <p:cNvSpPr txBox="1"/>
              <p:nvPr/>
            </p:nvSpPr>
            <p:spPr>
              <a:xfrm>
                <a:off x="1303294" y="5236605"/>
                <a:ext cx="6773906"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a:rPr>
                        <m:t>𝑐𝑙𝑎𝑠𝑠</m:t>
                      </m:r>
                      <m:r>
                        <a:rPr lang="en-US" altLang="zh-CN" sz="2400" b="0" i="1" smtClean="0">
                          <a:solidFill>
                            <a:srgbClr val="000000"/>
                          </a:solidFill>
                          <a:latin typeface="Cambria Math"/>
                        </a:rPr>
                        <m:t>=</m:t>
                      </m:r>
                      <m:func>
                        <m:funcPr>
                          <m:ctrlPr>
                            <a:rPr lang="en-US" altLang="zh-CN" sz="2400" b="0" i="1" smtClean="0">
                              <a:solidFill>
                                <a:srgbClr val="000000"/>
                              </a:solidFill>
                              <a:latin typeface="Cambria Math" panose="02040503050406030204" pitchFamily="18" charset="0"/>
                            </a:rPr>
                          </m:ctrlPr>
                        </m:funcPr>
                        <m:fName>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i="0" smtClean="0">
                                  <a:solidFill>
                                    <a:srgbClr val="000000"/>
                                  </a:solidFill>
                                  <a:latin typeface="Cambria Math"/>
                                </a:rPr>
                                <m:t>arg</m:t>
                              </m:r>
                              <m:r>
                                <a:rPr lang="en-US" altLang="zh-CN" sz="2400" b="0" i="0" smtClean="0">
                                  <a:solidFill>
                                    <a:srgbClr val="000000"/>
                                  </a:solidFill>
                                  <a:latin typeface="Cambria Math"/>
                                </a:rPr>
                                <m:t> </m:t>
                              </m:r>
                              <m:r>
                                <m:rPr>
                                  <m:sty m:val="p"/>
                                </m:rPr>
                                <a:rPr lang="en-US" altLang="zh-CN" sz="2400" b="0" i="0" smtClean="0">
                                  <a:solidFill>
                                    <a:srgbClr val="000000"/>
                                  </a:solidFill>
                                  <a:latin typeface="Cambria Math"/>
                                </a:rPr>
                                <m:t>max</m:t>
                              </m:r>
                            </m:e>
                            <m:lim>
                              <m:r>
                                <a:rPr lang="en-US" altLang="zh-CN" sz="2400" b="0" i="1" smtClean="0">
                                  <a:solidFill>
                                    <a:srgbClr val="000000"/>
                                  </a:solidFill>
                                  <a:latin typeface="Cambria Math"/>
                                </a:rPr>
                                <m:t>𝑗</m:t>
                              </m:r>
                              <m:r>
                                <a:rPr lang="en-US" altLang="zh-CN" sz="2400" b="0" i="1" smtClean="0">
                                  <a:solidFill>
                                    <a:srgbClr val="000000"/>
                                  </a:solidFill>
                                  <a:latin typeface="Cambria Math"/>
                                  <a:ea typeface="Cambria Math"/>
                                </a:rPr>
                                <m:t>∈</m:t>
                              </m:r>
                              <m:r>
                                <a:rPr lang="en-US" altLang="zh-CN" sz="2400" b="0" i="1" smtClean="0">
                                  <a:solidFill>
                                    <a:srgbClr val="000000"/>
                                  </a:solidFill>
                                  <a:latin typeface="Cambria Math"/>
                                  <a:ea typeface="Cambria Math"/>
                                </a:rPr>
                                <m:t>𝑐𝑙𝑎𝑠𝑠𝑆𝑒𝑡</m:t>
                              </m:r>
                            </m:lim>
                          </m:limLow>
                        </m:fName>
                        <m:e>
                          <m:r>
                            <a:rPr lang="en-US" altLang="zh-CN" sz="2400" b="0" i="1" smtClean="0">
                              <a:solidFill>
                                <a:srgbClr val="000000"/>
                              </a:solidFill>
                              <a:latin typeface="Cambria Math"/>
                            </a:rPr>
                            <m:t>𝑃</m:t>
                          </m:r>
                          <m:r>
                            <a:rPr lang="en-US" altLang="zh-CN" sz="2400" b="0" i="1" smtClean="0">
                              <a:solidFill>
                                <a:srgbClr val="000000"/>
                              </a:solidFill>
                              <a:latin typeface="Cambria Math"/>
                            </a:rPr>
                            <m:t>(</m:t>
                          </m:r>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a:rPr>
                                <m:t>𝑐𝑙𝑎𝑠𝑠</m:t>
                              </m:r>
                            </m:e>
                            <m:sub>
                              <m:r>
                                <a:rPr lang="en-US" altLang="zh-CN" sz="2400" b="0" i="1" smtClean="0">
                                  <a:solidFill>
                                    <a:srgbClr val="000000"/>
                                  </a:solidFill>
                                  <a:latin typeface="Cambria Math"/>
                                </a:rPr>
                                <m:t>𝑗</m:t>
                              </m:r>
                            </m:sub>
                          </m:sSub>
                          <m:r>
                            <a:rPr lang="en-US" altLang="zh-CN" sz="2400" b="0" i="1" smtClean="0">
                              <a:solidFill>
                                <a:srgbClr val="000000"/>
                              </a:solidFill>
                              <a:latin typeface="Cambria Math"/>
                            </a:rPr>
                            <m:t>)</m:t>
                          </m:r>
                          <m:nary>
                            <m:naryPr>
                              <m:chr m:val="∏"/>
                              <m:supHide m:val="on"/>
                              <m:ctrlPr>
                                <a:rPr lang="en-US" altLang="zh-CN" sz="2400" b="0" i="1" smtClean="0">
                                  <a:solidFill>
                                    <a:srgbClr val="000000"/>
                                  </a:solidFill>
                                  <a:latin typeface="Cambria Math" panose="02040503050406030204" pitchFamily="18" charset="0"/>
                                </a:rPr>
                              </m:ctrlPr>
                            </m:naryPr>
                            <m:sub>
                              <m:r>
                                <m:rPr>
                                  <m:brk m:alnAt="7"/>
                                </m:rPr>
                                <a:rPr lang="en-US" altLang="zh-CN" sz="2400" b="0" i="1" smtClean="0">
                                  <a:solidFill>
                                    <a:srgbClr val="000000"/>
                                  </a:solidFill>
                                  <a:latin typeface="Cambria Math"/>
                                </a:rPr>
                                <m:t>𝑜</m:t>
                              </m:r>
                            </m:sub>
                            <m:sup/>
                            <m:e>
                              <m:r>
                                <a:rPr lang="en-US" altLang="zh-CN" sz="2400" b="0" i="1" smtClean="0">
                                  <a:solidFill>
                                    <a:srgbClr val="000000"/>
                                  </a:solidFill>
                                  <a:latin typeface="Cambria Math"/>
                                </a:rPr>
                                <m:t>𝑃</m:t>
                              </m:r>
                              <m:r>
                                <a:rPr lang="en-US" altLang="zh-CN" sz="2400" b="0" i="1" smtClean="0">
                                  <a:solidFill>
                                    <a:srgbClr val="000000"/>
                                  </a:solidFill>
                                  <a:latin typeface="Cambria Math"/>
                                </a:rPr>
                                <m:t>(</m:t>
                              </m:r>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a:rPr>
                                    <m:t>𝑋</m:t>
                                  </m:r>
                                </m:e>
                                <m:sub>
                                  <m:r>
                                    <a:rPr lang="en-US" altLang="zh-CN" sz="2400" b="0" i="1" smtClean="0">
                                      <a:solidFill>
                                        <a:srgbClr val="000000"/>
                                      </a:solidFill>
                                      <a:latin typeface="Cambria Math"/>
                                    </a:rPr>
                                    <m:t>𝑜</m:t>
                                  </m:r>
                                </m:sub>
                              </m:sSub>
                              <m:r>
                                <a:rPr lang="en-US" altLang="zh-CN" sz="2400" b="0" i="1" smtClean="0">
                                  <a:solidFill>
                                    <a:srgbClr val="000000"/>
                                  </a:solidFill>
                                  <a:latin typeface="Cambria Math"/>
                                </a:rPr>
                                <m:t>=</m:t>
                              </m:r>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a:rPr>
                                    <m:t>𝑥</m:t>
                                  </m:r>
                                </m:e>
                                <m:sub>
                                  <m:r>
                                    <a:rPr lang="en-US" altLang="zh-CN" sz="2400" b="0" i="1" smtClean="0">
                                      <a:solidFill>
                                        <a:srgbClr val="000000"/>
                                      </a:solidFill>
                                      <a:latin typeface="Cambria Math"/>
                                    </a:rPr>
                                    <m:t>𝑜</m:t>
                                  </m:r>
                                </m:sub>
                              </m:sSub>
                              <m:r>
                                <a:rPr lang="en-US" altLang="zh-CN" sz="2400" b="0" i="1" smtClean="0">
                                  <a:solidFill>
                                    <a:srgbClr val="000000"/>
                                  </a:solidFill>
                                  <a:latin typeface="Cambria Math"/>
                                </a:rPr>
                                <m:t>|</m:t>
                              </m:r>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a:rPr>
                                    <m:t>𝑐𝑙𝑎𝑠𝑠</m:t>
                                  </m:r>
                                </m:e>
                                <m:sub>
                                  <m:r>
                                    <a:rPr lang="en-US" altLang="zh-CN" sz="2400" b="0" i="1" smtClean="0">
                                      <a:solidFill>
                                        <a:srgbClr val="000000"/>
                                      </a:solidFill>
                                      <a:latin typeface="Cambria Math"/>
                                    </a:rPr>
                                    <m:t>𝑗</m:t>
                                  </m:r>
                                </m:sub>
                              </m:sSub>
                              <m:r>
                                <a:rPr lang="en-US" altLang="zh-CN" sz="2400" b="0" i="1" smtClean="0">
                                  <a:solidFill>
                                    <a:srgbClr val="000000"/>
                                  </a:solidFill>
                                  <a:latin typeface="Cambria Math"/>
                                </a:rPr>
                                <m:t>)</m:t>
                              </m:r>
                            </m:e>
                          </m:nary>
                        </m:e>
                      </m:func>
                    </m:oMath>
                  </m:oMathPara>
                </a14:m>
                <a:endParaRPr lang="zh-CN" altLang="en-US" dirty="0">
                  <a:solidFill>
                    <a:srgbClr val="000000"/>
                  </a:solidFill>
                </a:endParaRPr>
              </a:p>
            </p:txBody>
          </p:sp>
        </mc:Choice>
        <mc:Fallback xmlns="">
          <p:sp>
            <p:nvSpPr>
              <p:cNvPr id="17" name="TextBox 2"/>
              <p:cNvSpPr txBox="1">
                <a:spLocks noRot="1" noChangeAspect="1" noMove="1" noResize="1" noEditPoints="1" noAdjustHandles="1" noChangeArrowheads="1" noChangeShapeType="1" noTextEdit="1"/>
              </p:cNvSpPr>
              <p:nvPr/>
            </p:nvSpPr>
            <p:spPr>
              <a:xfrm>
                <a:off x="1303294" y="5236605"/>
                <a:ext cx="6773906" cy="988540"/>
              </a:xfrm>
              <a:prstGeom prst="rect">
                <a:avLst/>
              </a:prstGeom>
              <a:blipFill>
                <a:blip r:embed="rId2"/>
                <a:stretch>
                  <a:fillRect/>
                </a:stretch>
              </a:blipFill>
            </p:spPr>
            <p:txBody>
              <a:bodyPr/>
              <a:lstStyle/>
              <a:p>
                <a:r>
                  <a:rPr lang="zh-CN" altLang="en-US">
                    <a:noFill/>
                  </a:rPr>
                  <a:t> </a:t>
                </a:r>
              </a:p>
            </p:txBody>
          </p:sp>
        </mc:Fallback>
      </mc:AlternateContent>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734" y="1905000"/>
            <a:ext cx="6481466" cy="225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直接连接符 18"/>
          <p:cNvCxnSpPr/>
          <p:nvPr/>
        </p:nvCxnSpPr>
        <p:spPr>
          <a:xfrm>
            <a:off x="1600200" y="2743200"/>
            <a:ext cx="6553200" cy="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协同过滤算法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矩形 20"/>
          <p:cNvSpPr/>
          <p:nvPr/>
        </p:nvSpPr>
        <p:spPr>
          <a:xfrm>
            <a:off x="463909" y="734236"/>
            <a:ext cx="3140603" cy="535531"/>
          </a:xfrm>
          <a:prstGeom prst="rect">
            <a:avLst/>
          </a:prstGeom>
        </p:spPr>
        <p:txBody>
          <a:bodyPr wrap="none">
            <a:spAutoFit/>
          </a:bodyPr>
          <a:lstStyle/>
          <a:p>
            <a:pPr indent="0" algn="just">
              <a:lnSpc>
                <a:spcPct val="120000"/>
              </a:lnSpc>
              <a:spcBef>
                <a:spcPts val="0"/>
              </a:spcBef>
              <a:buSzPct val="70000"/>
              <a:buFont typeface="Wingdings" panose="05000000000000000000" pitchFamily="2" charset="2"/>
              <a:buChar char="Ø"/>
            </a:pP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hlinkClick r:id="rId4"/>
              </a:rPr>
              <a:t>基于模型的</a:t>
            </a:r>
            <a:r>
              <a:rPr lang="zh-CN" altLang="en-US" sz="2400" b="1" dirty="0">
                <a:latin typeface="黑体" panose="02010609060101010101" pitchFamily="49" charset="-122"/>
                <a:ea typeface="黑体" panose="02010609060101010101" pitchFamily="49" charset="-122"/>
                <a:cs typeface="Times New Roman" panose="02020603050405020304" pitchFamily="18" charset="0"/>
                <a:hlinkClick r:id="rId4"/>
              </a:rPr>
              <a:t>协同过滤</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8473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38</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mc:AlternateContent xmlns:mc="http://schemas.openxmlformats.org/markup-compatibility/2006" xmlns:a14="http://schemas.microsoft.com/office/drawing/2010/main">
        <mc:Choice Requires="a14">
          <p:sp>
            <p:nvSpPr>
              <p:cNvPr id="5" name="TextBox 5"/>
              <p:cNvSpPr txBox="1"/>
              <p:nvPr/>
            </p:nvSpPr>
            <p:spPr>
              <a:xfrm>
                <a:off x="1447800" y="3556704"/>
                <a:ext cx="6590394" cy="5871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a:rPr>
                        <m:t>𝑐𝑙𝑎𝑠𝑠</m:t>
                      </m:r>
                      <m:r>
                        <a:rPr lang="en-US" altLang="zh-CN" b="0" i="1" smtClean="0">
                          <a:solidFill>
                            <a:srgbClr val="000000"/>
                          </a:solidFill>
                          <a:latin typeface="Cambria Math"/>
                        </a:rPr>
                        <m:t>=</m:t>
                      </m:r>
                      <m:func>
                        <m:funcPr>
                          <m:ctrlPr>
                            <a:rPr lang="en-US" altLang="zh-CN" b="0" i="1" smtClean="0">
                              <a:solidFill>
                                <a:srgbClr val="000000"/>
                              </a:solidFill>
                              <a:latin typeface="Cambria Math" panose="02040503050406030204" pitchFamily="18" charset="0"/>
                            </a:rPr>
                          </m:ctrlPr>
                        </m:funcPr>
                        <m:fName>
                          <m:limLow>
                            <m:limLowPr>
                              <m:ctrlPr>
                                <a:rPr lang="en-US" altLang="zh-CN" b="0" i="1" smtClean="0">
                                  <a:solidFill>
                                    <a:srgbClr val="000000"/>
                                  </a:solidFill>
                                  <a:latin typeface="Cambria Math" panose="02040503050406030204" pitchFamily="18" charset="0"/>
                                </a:rPr>
                              </m:ctrlPr>
                            </m:limLowPr>
                            <m:e>
                              <m:r>
                                <m:rPr>
                                  <m:sty m:val="p"/>
                                </m:rPr>
                                <a:rPr lang="en-US" altLang="zh-CN" b="0" i="0" smtClean="0">
                                  <a:solidFill>
                                    <a:srgbClr val="000000"/>
                                  </a:solidFill>
                                  <a:latin typeface="Cambria Math"/>
                                </a:rPr>
                                <m:t>arg</m:t>
                              </m:r>
                              <m:r>
                                <a:rPr lang="en-US" altLang="zh-CN" b="0" i="0" smtClean="0">
                                  <a:solidFill>
                                    <a:srgbClr val="000000"/>
                                  </a:solidFill>
                                  <a:latin typeface="Cambria Math"/>
                                </a:rPr>
                                <m:t> </m:t>
                              </m:r>
                              <m:r>
                                <m:rPr>
                                  <m:sty m:val="p"/>
                                </m:rPr>
                                <a:rPr lang="en-US" altLang="zh-CN" b="0" i="0" smtClean="0">
                                  <a:solidFill>
                                    <a:srgbClr val="000000"/>
                                  </a:solidFill>
                                  <a:latin typeface="Cambria Math"/>
                                </a:rPr>
                                <m:t>max</m:t>
                              </m:r>
                            </m:e>
                            <m:lim>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𝑐</m:t>
                                  </m:r>
                                </m:e>
                                <m:sub>
                                  <m:r>
                                    <a:rPr lang="en-US" altLang="zh-CN" b="0" i="1" smtClean="0">
                                      <a:solidFill>
                                        <a:srgbClr val="000000"/>
                                      </a:solidFill>
                                      <a:latin typeface="Cambria Math"/>
                                    </a:rPr>
                                    <m:t>𝑗</m:t>
                                  </m:r>
                                </m:sub>
                              </m:sSub>
                              <m:r>
                                <a:rPr lang="en-US" altLang="zh-CN" b="0" i="1" smtClean="0">
                                  <a:solidFill>
                                    <a:srgbClr val="000000"/>
                                  </a:solidFill>
                                  <a:latin typeface="Cambria Math"/>
                                  <a:ea typeface="Cambria Math"/>
                                </a:rPr>
                                <m:t>∈{1,2,3,4,5}</m:t>
                              </m:r>
                            </m:lim>
                          </m:limLow>
                        </m:fName>
                        <m:e>
                          <m:r>
                            <a:rPr lang="en-US" altLang="zh-CN" b="0" i="1" smtClean="0">
                              <a:solidFill>
                                <a:srgbClr val="000000"/>
                              </a:solidFill>
                              <a:latin typeface="Cambria Math"/>
                            </a:rPr>
                            <m:t>𝑃</m:t>
                          </m:r>
                          <m:d>
                            <m:dPr>
                              <m:ctrlPr>
                                <a:rPr lang="en-US" altLang="zh-CN" b="0" i="1" smtClean="0">
                                  <a:solidFill>
                                    <a:srgbClr val="000000"/>
                                  </a:solidFill>
                                  <a:latin typeface="Cambria Math" panose="02040503050406030204" pitchFamily="18" charset="0"/>
                                </a:rPr>
                              </m:ctrlPr>
                            </m:d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𝑐</m:t>
                                  </m:r>
                                </m:e>
                                <m:sub>
                                  <m:r>
                                    <a:rPr lang="en-US" altLang="zh-CN" b="0" i="1" smtClean="0">
                                      <a:solidFill>
                                        <a:srgbClr val="000000"/>
                                      </a:solidFill>
                                      <a:latin typeface="Cambria Math"/>
                                    </a:rPr>
                                    <m:t>𝑗</m:t>
                                  </m:r>
                                </m:sub>
                              </m:sSub>
                            </m:e>
                          </m:d>
                          <m:r>
                            <a:rPr lang="en-US" altLang="zh-CN" b="0" i="1" smtClean="0">
                              <a:solidFill>
                                <a:srgbClr val="000000"/>
                              </a:solidFill>
                              <a:latin typeface="Cambria Math"/>
                            </a:rPr>
                            <m:t>𝑃</m:t>
                          </m:r>
                          <m:d>
                            <m:dPr>
                              <m:ctrlPr>
                                <a:rPr lang="en-US" altLang="zh-CN" b="0" i="1" smtClean="0">
                                  <a:solidFill>
                                    <a:srgbClr val="000000"/>
                                  </a:solidFill>
                                  <a:latin typeface="Cambria Math" panose="02040503050406030204" pitchFamily="18" charset="0"/>
                                </a:rPr>
                              </m:ctrlPr>
                            </m:d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𝑈</m:t>
                                  </m:r>
                                </m:e>
                                <m:sub>
                                  <m:r>
                                    <a:rPr lang="en-US" altLang="zh-CN" b="0" i="1" smtClean="0">
                                      <a:solidFill>
                                        <a:srgbClr val="000000"/>
                                      </a:solidFill>
                                      <a:latin typeface="Cambria Math"/>
                                    </a:rPr>
                                    <m:t>2</m:t>
                                  </m:r>
                                </m:sub>
                              </m:sSub>
                              <m:r>
                                <a:rPr lang="en-US" altLang="zh-CN" b="0" i="1" smtClean="0">
                                  <a:solidFill>
                                    <a:srgbClr val="000000"/>
                                  </a:solidFill>
                                  <a:latin typeface="Cambria Math"/>
                                </a:rPr>
                                <m:t>=2</m:t>
                              </m:r>
                            </m:e>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𝑐</m:t>
                                  </m:r>
                                </m:e>
                                <m:sub>
                                  <m:r>
                                    <a:rPr lang="en-US" altLang="zh-CN" b="0" i="1" smtClean="0">
                                      <a:solidFill>
                                        <a:srgbClr val="000000"/>
                                      </a:solidFill>
                                      <a:latin typeface="Cambria Math"/>
                                    </a:rPr>
                                    <m:t>𝑗</m:t>
                                  </m:r>
                                </m:sub>
                              </m:sSub>
                            </m:e>
                          </m:d>
                          <m:r>
                            <a:rPr lang="en-US" altLang="zh-CN" b="0" i="1" smtClean="0">
                              <a:solidFill>
                                <a:srgbClr val="000000"/>
                              </a:solidFill>
                              <a:latin typeface="Cambria Math"/>
                            </a:rPr>
                            <m:t>𝑃</m:t>
                          </m:r>
                          <m:d>
                            <m:dPr>
                              <m:ctrlPr>
                                <a:rPr lang="en-US" altLang="zh-CN" b="0" i="1" smtClean="0">
                                  <a:solidFill>
                                    <a:srgbClr val="000000"/>
                                  </a:solidFill>
                                  <a:latin typeface="Cambria Math" panose="02040503050406030204" pitchFamily="18" charset="0"/>
                                </a:rPr>
                              </m:ctrlPr>
                            </m:d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𝑈</m:t>
                                  </m:r>
                                </m:e>
                                <m:sub>
                                  <m:r>
                                    <a:rPr lang="en-US" altLang="zh-CN" b="0" i="1" smtClean="0">
                                      <a:solidFill>
                                        <a:srgbClr val="000000"/>
                                      </a:solidFill>
                                      <a:latin typeface="Cambria Math"/>
                                    </a:rPr>
                                    <m:t>4</m:t>
                                  </m:r>
                                </m:sub>
                              </m:sSub>
                              <m:r>
                                <a:rPr lang="en-US" altLang="zh-CN" b="0" i="1" smtClean="0">
                                  <a:solidFill>
                                    <a:srgbClr val="000000"/>
                                  </a:solidFill>
                                  <a:latin typeface="Cambria Math"/>
                                </a:rPr>
                                <m:t>=4|</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𝑐</m:t>
                                  </m:r>
                                </m:e>
                                <m:sub>
                                  <m:r>
                                    <a:rPr lang="en-US" altLang="zh-CN" b="0" i="1" smtClean="0">
                                      <a:solidFill>
                                        <a:srgbClr val="000000"/>
                                      </a:solidFill>
                                      <a:latin typeface="Cambria Math"/>
                                    </a:rPr>
                                    <m:t>𝑗</m:t>
                                  </m:r>
                                </m:sub>
                              </m:sSub>
                            </m:e>
                          </m:d>
                          <m:r>
                            <a:rPr lang="en-US" altLang="zh-CN" b="0" i="1" smtClean="0">
                              <a:solidFill>
                                <a:srgbClr val="000000"/>
                              </a:solidFill>
                              <a:latin typeface="Cambria Math"/>
                            </a:rPr>
                            <m:t>𝑃</m:t>
                          </m:r>
                          <m:r>
                            <a:rPr lang="en-US" altLang="zh-CN" b="0" i="1" smtClean="0">
                              <a:solidFill>
                                <a:srgbClr val="000000"/>
                              </a:solidFill>
                              <a:latin typeface="Cambria Math"/>
                            </a:rPr>
                            <m:t>(</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𝑈</m:t>
                              </m:r>
                            </m:e>
                            <m:sub>
                              <m:r>
                                <a:rPr lang="en-US" altLang="zh-CN" b="0" i="1" smtClean="0">
                                  <a:solidFill>
                                    <a:srgbClr val="000000"/>
                                  </a:solidFill>
                                  <a:latin typeface="Cambria Math"/>
                                </a:rPr>
                                <m:t>5</m:t>
                              </m:r>
                            </m:sub>
                          </m:sSub>
                          <m:r>
                            <a:rPr lang="en-US" altLang="zh-CN" b="0" i="1" smtClean="0">
                              <a:solidFill>
                                <a:srgbClr val="000000"/>
                              </a:solidFill>
                              <a:latin typeface="Cambria Math"/>
                            </a:rPr>
                            <m:t>=1|</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𝑐</m:t>
                              </m:r>
                            </m:e>
                            <m:sub>
                              <m:r>
                                <a:rPr lang="en-US" altLang="zh-CN" b="0" i="1" smtClean="0">
                                  <a:solidFill>
                                    <a:srgbClr val="000000"/>
                                  </a:solidFill>
                                  <a:latin typeface="Cambria Math"/>
                                </a:rPr>
                                <m:t>𝑗</m:t>
                              </m:r>
                            </m:sub>
                          </m:sSub>
                          <m:r>
                            <a:rPr lang="en-US" altLang="zh-CN" b="0" i="1" smtClean="0">
                              <a:solidFill>
                                <a:srgbClr val="000000"/>
                              </a:solidFill>
                              <a:latin typeface="Cambria Math"/>
                            </a:rPr>
                            <m:t>)</m:t>
                          </m:r>
                        </m:e>
                      </m:func>
                    </m:oMath>
                  </m:oMathPara>
                </a14:m>
                <a:endParaRPr lang="zh-CN" altLang="en-US" dirty="0">
                  <a:solidFill>
                    <a:srgbClr val="000000"/>
                  </a:solidFill>
                </a:endParaRPr>
              </a:p>
            </p:txBody>
          </p:sp>
        </mc:Choice>
        <mc:Fallback xmlns="">
          <p:sp>
            <p:nvSpPr>
              <p:cNvPr id="5" name="TextBox 5"/>
              <p:cNvSpPr txBox="1">
                <a:spLocks noRot="1" noChangeAspect="1" noMove="1" noResize="1" noEditPoints="1" noAdjustHandles="1" noChangeArrowheads="1" noChangeShapeType="1" noTextEdit="1"/>
              </p:cNvSpPr>
              <p:nvPr/>
            </p:nvSpPr>
            <p:spPr>
              <a:xfrm>
                <a:off x="1447800" y="3556704"/>
                <a:ext cx="6590394" cy="587148"/>
              </a:xfrm>
              <a:prstGeom prst="rect">
                <a:avLst/>
              </a:prstGeom>
              <a:blipFill>
                <a:blip r:embed="rId2"/>
                <a:stretch>
                  <a:fillRect b="-30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6"/>
              <p:cNvSpPr txBox="1"/>
              <p:nvPr/>
            </p:nvSpPr>
            <p:spPr>
              <a:xfrm>
                <a:off x="1789794" y="4242504"/>
                <a:ext cx="4800600" cy="5673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a:rPr>
                        <m:t>=</m:t>
                      </m:r>
                      <m:func>
                        <m:funcPr>
                          <m:ctrlPr>
                            <a:rPr lang="en-US" altLang="zh-CN" b="0" i="1" smtClean="0">
                              <a:solidFill>
                                <a:srgbClr val="000000"/>
                              </a:solidFill>
                              <a:latin typeface="Cambria Math" panose="02040503050406030204" pitchFamily="18" charset="0"/>
                            </a:rPr>
                          </m:ctrlPr>
                        </m:funcPr>
                        <m:fName>
                          <m:limLow>
                            <m:limLowPr>
                              <m:ctrlPr>
                                <a:rPr lang="en-US" altLang="zh-CN" b="0" i="1" smtClean="0">
                                  <a:solidFill>
                                    <a:srgbClr val="000000"/>
                                  </a:solidFill>
                                  <a:latin typeface="Cambria Math" panose="02040503050406030204" pitchFamily="18" charset="0"/>
                                </a:rPr>
                              </m:ctrlPr>
                            </m:limLowPr>
                            <m:e>
                              <m:r>
                                <m:rPr>
                                  <m:sty m:val="p"/>
                                </m:rPr>
                                <a:rPr lang="en-US" altLang="zh-CN" b="0" i="0" smtClean="0">
                                  <a:solidFill>
                                    <a:srgbClr val="000000"/>
                                  </a:solidFill>
                                  <a:latin typeface="Cambria Math"/>
                                </a:rPr>
                                <m:t>arg</m:t>
                              </m:r>
                              <m:r>
                                <a:rPr lang="en-US" altLang="zh-CN" b="0" i="0" smtClean="0">
                                  <a:solidFill>
                                    <a:srgbClr val="000000"/>
                                  </a:solidFill>
                                  <a:latin typeface="Cambria Math"/>
                                </a:rPr>
                                <m:t> </m:t>
                              </m:r>
                              <m:r>
                                <m:rPr>
                                  <m:sty m:val="p"/>
                                </m:rPr>
                                <a:rPr lang="en-US" altLang="zh-CN" b="0" i="0" smtClean="0">
                                  <a:solidFill>
                                    <a:srgbClr val="000000"/>
                                  </a:solidFill>
                                  <a:latin typeface="Cambria Math"/>
                                </a:rPr>
                                <m:t>max</m:t>
                              </m:r>
                            </m:e>
                            <m:lim>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𝑐</m:t>
                                  </m:r>
                                </m:e>
                                <m:sub>
                                  <m:r>
                                    <a:rPr lang="en-US" altLang="zh-CN" b="0" i="1" smtClean="0">
                                      <a:solidFill>
                                        <a:srgbClr val="000000"/>
                                      </a:solidFill>
                                      <a:latin typeface="Cambria Math"/>
                                    </a:rPr>
                                    <m:t>𝑗</m:t>
                                  </m:r>
                                </m:sub>
                              </m:sSub>
                              <m:r>
                                <a:rPr lang="en-US" altLang="zh-CN" b="0" i="1" smtClean="0">
                                  <a:solidFill>
                                    <a:srgbClr val="000000"/>
                                  </a:solidFill>
                                  <a:latin typeface="Cambria Math"/>
                                  <a:ea typeface="Cambria Math"/>
                                </a:rPr>
                                <m:t>∈{1,2,3,4,5}</m:t>
                              </m:r>
                            </m:lim>
                          </m:limLow>
                        </m:fName>
                        <m:e>
                          <m:d>
                            <m:dPr>
                              <m:begChr m:val="{"/>
                              <m:endChr m:val="}"/>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a:rPr>
                                <m:t>0, 0, 0, 0.0031, 0.0019</m:t>
                              </m:r>
                            </m:e>
                          </m:d>
                          <m:r>
                            <a:rPr lang="en-US" altLang="zh-CN" b="0" i="1" smtClean="0">
                              <a:solidFill>
                                <a:srgbClr val="000000"/>
                              </a:solidFill>
                              <a:latin typeface="Cambria Math"/>
                            </a:rPr>
                            <m:t>=4</m:t>
                          </m:r>
                        </m:e>
                      </m:func>
                    </m:oMath>
                  </m:oMathPara>
                </a14:m>
                <a:endParaRPr lang="zh-CN" altLang="en-US" dirty="0">
                  <a:solidFill>
                    <a:srgbClr val="000000"/>
                  </a:solidFill>
                </a:endParaRPr>
              </a:p>
            </p:txBody>
          </p:sp>
        </mc:Choice>
        <mc:Fallback xmlns="">
          <p:sp>
            <p:nvSpPr>
              <p:cNvPr id="6" name="TextBox 6"/>
              <p:cNvSpPr txBox="1">
                <a:spLocks noRot="1" noChangeAspect="1" noMove="1" noResize="1" noEditPoints="1" noAdjustHandles="1" noChangeArrowheads="1" noChangeShapeType="1" noTextEdit="1"/>
              </p:cNvSpPr>
              <p:nvPr/>
            </p:nvSpPr>
            <p:spPr>
              <a:xfrm>
                <a:off x="1789794" y="4242504"/>
                <a:ext cx="4800600" cy="567399"/>
              </a:xfrm>
              <a:prstGeom prst="rect">
                <a:avLst/>
              </a:prstGeom>
              <a:blipFill>
                <a:blip r:embed="rId3"/>
                <a:stretch>
                  <a:fillRect b="-43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7"/>
              <p:cNvSpPr txBox="1"/>
              <p:nvPr/>
            </p:nvSpPr>
            <p:spPr>
              <a:xfrm>
                <a:off x="592296" y="4876800"/>
                <a:ext cx="3903504" cy="105150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sz="1600" b="0" i="1" smtClean="0">
                          <a:solidFill>
                            <a:srgbClr val="000000"/>
                          </a:solidFill>
                          <a:latin typeface="Cambria Math"/>
                        </a:rPr>
                        <m:t>𝑃</m:t>
                      </m:r>
                      <m:d>
                        <m:dPr>
                          <m:ctrlPr>
                            <a:rPr lang="en-US" altLang="zh-CN" sz="1600" b="0" i="1" smtClean="0">
                              <a:solidFill>
                                <a:srgbClr val="000000"/>
                              </a:solidFill>
                              <a:latin typeface="Cambria Math" panose="02040503050406030204" pitchFamily="18" charset="0"/>
                            </a:rPr>
                          </m:ctrlPr>
                        </m:dPr>
                        <m:e>
                          <m:r>
                            <a:rPr lang="en-US" altLang="zh-CN" sz="1600" b="0" i="1" smtClean="0">
                              <a:solidFill>
                                <a:srgbClr val="000000"/>
                              </a:solidFill>
                              <a:latin typeface="Cambria Math"/>
                            </a:rPr>
                            <m:t>5</m:t>
                          </m:r>
                        </m:e>
                      </m:d>
                      <m:r>
                        <a:rPr lang="en-US" altLang="zh-CN" sz="1600" b="0" i="1" smtClean="0">
                          <a:solidFill>
                            <a:srgbClr val="000000"/>
                          </a:solidFill>
                          <a:latin typeface="Cambria Math"/>
                        </a:rPr>
                        <m:t>𝑃</m:t>
                      </m:r>
                      <m:d>
                        <m:dPr>
                          <m:ctrlPr>
                            <a:rPr lang="en-US" altLang="zh-CN" sz="1600" b="0" i="1" smtClean="0">
                              <a:solidFill>
                                <a:srgbClr val="000000"/>
                              </a:solidFill>
                              <a:latin typeface="Cambria Math" panose="02040503050406030204" pitchFamily="18" charset="0"/>
                            </a:rPr>
                          </m:ctrlPr>
                        </m:dPr>
                        <m:e>
                          <m:sSub>
                            <m:sSubPr>
                              <m:ctrlPr>
                                <a:rPr lang="en-US" altLang="zh-CN" sz="1600" b="0" i="1" smtClean="0">
                                  <a:solidFill>
                                    <a:srgbClr val="000000"/>
                                  </a:solidFill>
                                  <a:latin typeface="Cambria Math" panose="02040503050406030204" pitchFamily="18" charset="0"/>
                                </a:rPr>
                              </m:ctrlPr>
                            </m:sSubPr>
                            <m:e>
                              <m:r>
                                <a:rPr lang="en-US" altLang="zh-CN" sz="1600" b="0" i="1" smtClean="0">
                                  <a:solidFill>
                                    <a:srgbClr val="000000"/>
                                  </a:solidFill>
                                  <a:latin typeface="Cambria Math"/>
                                </a:rPr>
                                <m:t>𝑈</m:t>
                              </m:r>
                            </m:e>
                            <m:sub>
                              <m:r>
                                <a:rPr lang="en-US" altLang="zh-CN" sz="1600" b="0" i="1" smtClean="0">
                                  <a:solidFill>
                                    <a:srgbClr val="000000"/>
                                  </a:solidFill>
                                  <a:latin typeface="Cambria Math"/>
                                </a:rPr>
                                <m:t>2</m:t>
                              </m:r>
                            </m:sub>
                          </m:sSub>
                          <m:r>
                            <a:rPr lang="en-US" altLang="zh-CN" sz="1600" b="0" i="1" smtClean="0">
                              <a:solidFill>
                                <a:srgbClr val="000000"/>
                              </a:solidFill>
                              <a:latin typeface="Cambria Math"/>
                            </a:rPr>
                            <m:t>=2</m:t>
                          </m:r>
                        </m:e>
                        <m:e>
                          <m:r>
                            <a:rPr lang="en-US" altLang="zh-CN" sz="1600" b="0" i="1" smtClean="0">
                              <a:solidFill>
                                <a:srgbClr val="000000"/>
                              </a:solidFill>
                              <a:latin typeface="Cambria Math"/>
                            </a:rPr>
                            <m:t>5</m:t>
                          </m:r>
                        </m:e>
                      </m:d>
                      <m:r>
                        <a:rPr lang="en-US" altLang="zh-CN" sz="1600" b="0" i="1" smtClean="0">
                          <a:solidFill>
                            <a:srgbClr val="000000"/>
                          </a:solidFill>
                          <a:latin typeface="Cambria Math"/>
                        </a:rPr>
                        <m:t>𝑃</m:t>
                      </m:r>
                      <m:d>
                        <m:dPr>
                          <m:ctrlPr>
                            <a:rPr lang="en-US" altLang="zh-CN" sz="1600" b="0" i="1" smtClean="0">
                              <a:solidFill>
                                <a:srgbClr val="000000"/>
                              </a:solidFill>
                              <a:latin typeface="Cambria Math" panose="02040503050406030204" pitchFamily="18" charset="0"/>
                            </a:rPr>
                          </m:ctrlPr>
                        </m:dPr>
                        <m:e>
                          <m:sSub>
                            <m:sSubPr>
                              <m:ctrlPr>
                                <a:rPr lang="en-US" altLang="zh-CN" sz="1600" b="0" i="1" smtClean="0">
                                  <a:solidFill>
                                    <a:srgbClr val="000000"/>
                                  </a:solidFill>
                                  <a:latin typeface="Cambria Math" panose="02040503050406030204" pitchFamily="18" charset="0"/>
                                </a:rPr>
                              </m:ctrlPr>
                            </m:sSubPr>
                            <m:e>
                              <m:r>
                                <a:rPr lang="en-US" altLang="zh-CN" sz="1600" b="0" i="1" smtClean="0">
                                  <a:solidFill>
                                    <a:srgbClr val="000000"/>
                                  </a:solidFill>
                                  <a:latin typeface="Cambria Math"/>
                                </a:rPr>
                                <m:t>𝑈</m:t>
                              </m:r>
                            </m:e>
                            <m:sub>
                              <m:r>
                                <a:rPr lang="en-US" altLang="zh-CN" sz="1600" b="0" i="1" smtClean="0">
                                  <a:solidFill>
                                    <a:srgbClr val="000000"/>
                                  </a:solidFill>
                                  <a:latin typeface="Cambria Math"/>
                                </a:rPr>
                                <m:t>4</m:t>
                              </m:r>
                            </m:sub>
                          </m:sSub>
                          <m:r>
                            <a:rPr lang="en-US" altLang="zh-CN" sz="1600" b="0" i="1" smtClean="0">
                              <a:solidFill>
                                <a:srgbClr val="000000"/>
                              </a:solidFill>
                              <a:latin typeface="Cambria Math"/>
                            </a:rPr>
                            <m:t>=4</m:t>
                          </m:r>
                        </m:e>
                        <m:e>
                          <m:r>
                            <a:rPr lang="en-US" altLang="zh-CN" sz="1600" b="0" i="1" smtClean="0">
                              <a:solidFill>
                                <a:srgbClr val="000000"/>
                              </a:solidFill>
                              <a:latin typeface="Cambria Math"/>
                            </a:rPr>
                            <m:t>5</m:t>
                          </m:r>
                        </m:e>
                      </m:d>
                      <m:r>
                        <a:rPr lang="en-US" altLang="zh-CN" sz="1600" b="0" i="1" smtClean="0">
                          <a:solidFill>
                            <a:srgbClr val="000000"/>
                          </a:solidFill>
                          <a:latin typeface="Cambria Math"/>
                        </a:rPr>
                        <m:t>𝑃</m:t>
                      </m:r>
                      <m:d>
                        <m:dPr>
                          <m:ctrlPr>
                            <a:rPr lang="en-US" altLang="zh-CN" sz="1600" b="0" i="1" smtClean="0">
                              <a:solidFill>
                                <a:srgbClr val="000000"/>
                              </a:solidFill>
                              <a:latin typeface="Cambria Math" panose="02040503050406030204" pitchFamily="18" charset="0"/>
                            </a:rPr>
                          </m:ctrlPr>
                        </m:dPr>
                        <m:e>
                          <m:sSub>
                            <m:sSubPr>
                              <m:ctrlPr>
                                <a:rPr lang="en-US" altLang="zh-CN" sz="1600" b="0" i="1" smtClean="0">
                                  <a:solidFill>
                                    <a:srgbClr val="000000"/>
                                  </a:solidFill>
                                  <a:latin typeface="Cambria Math" panose="02040503050406030204" pitchFamily="18" charset="0"/>
                                </a:rPr>
                              </m:ctrlPr>
                            </m:sSubPr>
                            <m:e>
                              <m:r>
                                <a:rPr lang="en-US" altLang="zh-CN" sz="1600" b="0" i="1" smtClean="0">
                                  <a:solidFill>
                                    <a:srgbClr val="000000"/>
                                  </a:solidFill>
                                  <a:latin typeface="Cambria Math"/>
                                </a:rPr>
                                <m:t>𝑈</m:t>
                              </m:r>
                            </m:e>
                            <m:sub>
                              <m:r>
                                <a:rPr lang="en-US" altLang="zh-CN" sz="1600" b="0" i="1" smtClean="0">
                                  <a:solidFill>
                                    <a:srgbClr val="000000"/>
                                  </a:solidFill>
                                  <a:latin typeface="Cambria Math"/>
                                </a:rPr>
                                <m:t>5</m:t>
                              </m:r>
                            </m:sub>
                          </m:sSub>
                          <m:r>
                            <a:rPr lang="en-US" altLang="zh-CN" sz="1600" b="0" i="1" smtClean="0">
                              <a:solidFill>
                                <a:srgbClr val="000000"/>
                              </a:solidFill>
                              <a:latin typeface="Cambria Math"/>
                            </a:rPr>
                            <m:t>=1</m:t>
                          </m:r>
                        </m:e>
                        <m:e>
                          <m:r>
                            <a:rPr lang="en-US" altLang="zh-CN" sz="1600" b="0" i="1" smtClean="0">
                              <a:solidFill>
                                <a:srgbClr val="000000"/>
                              </a:solidFill>
                              <a:latin typeface="Cambria Math"/>
                            </a:rPr>
                            <m:t>5</m:t>
                          </m:r>
                        </m:e>
                      </m:d>
                    </m:oMath>
                  </m:oMathPara>
                </a14:m>
                <a:endParaRPr lang="en-US" altLang="zh-CN" sz="1600" b="0" i="1" dirty="0" smtClean="0">
                  <a:solidFill>
                    <a:srgbClr val="000000"/>
                  </a:solidFill>
                  <a:latin typeface="Cambria Math"/>
                </a:endParaRPr>
              </a:p>
              <a:p>
                <a:endParaRPr lang="en-US" altLang="zh-CN" sz="1600" b="0" i="1" dirty="0" smtClean="0">
                  <a:solidFill>
                    <a:srgbClr val="000000"/>
                  </a:solidFill>
                  <a:latin typeface="Cambria Math"/>
                </a:endParaRPr>
              </a:p>
              <a:p>
                <a:pPr/>
                <a14:m>
                  <m:oMathPara xmlns:m="http://schemas.openxmlformats.org/officeDocument/2006/math">
                    <m:oMathParaPr>
                      <m:jc m:val="left"/>
                    </m:oMathParaPr>
                    <m:oMath xmlns:m="http://schemas.openxmlformats.org/officeDocument/2006/math">
                      <m:r>
                        <a:rPr lang="en-US" altLang="zh-CN" sz="1600" b="0" i="1" smtClean="0">
                          <a:solidFill>
                            <a:srgbClr val="000000"/>
                          </a:solidFill>
                          <a:latin typeface="Cambria Math"/>
                        </a:rPr>
                        <m:t>=</m:t>
                      </m:r>
                      <m:f>
                        <m:fPr>
                          <m:ctrlPr>
                            <a:rPr lang="en-US" altLang="zh-CN" sz="1600" b="0" i="1" smtClean="0">
                              <a:solidFill>
                                <a:srgbClr val="000000"/>
                              </a:solidFill>
                              <a:latin typeface="Cambria Math" panose="02040503050406030204" pitchFamily="18" charset="0"/>
                            </a:rPr>
                          </m:ctrlPr>
                        </m:fPr>
                        <m:num>
                          <m:r>
                            <a:rPr lang="en-US" altLang="zh-CN" sz="1600" b="0" i="1" smtClean="0">
                              <a:solidFill>
                                <a:srgbClr val="000000"/>
                              </a:solidFill>
                              <a:latin typeface="Cambria Math"/>
                            </a:rPr>
                            <m:t>2</m:t>
                          </m:r>
                        </m:num>
                        <m:den>
                          <m:r>
                            <a:rPr lang="en-US" altLang="zh-CN" sz="1600" b="0" i="1" smtClean="0">
                              <a:solidFill>
                                <a:srgbClr val="000000"/>
                              </a:solidFill>
                              <a:latin typeface="Cambria Math"/>
                            </a:rPr>
                            <m:t>3</m:t>
                          </m:r>
                        </m:den>
                      </m:f>
                      <m:r>
                        <a:rPr lang="en-US" altLang="zh-CN" sz="1600" b="0" i="1" smtClean="0">
                          <a:solidFill>
                            <a:srgbClr val="000000"/>
                          </a:solidFill>
                          <a:latin typeface="Cambria Math"/>
                          <a:ea typeface="Cambria Math"/>
                        </a:rPr>
                        <m:t>×</m:t>
                      </m:r>
                      <m:f>
                        <m:fPr>
                          <m:ctrlPr>
                            <a:rPr lang="en-US" altLang="zh-CN" sz="1600" b="0" i="1" smtClean="0">
                              <a:solidFill>
                                <a:srgbClr val="000000"/>
                              </a:solidFill>
                              <a:latin typeface="Cambria Math" panose="02040503050406030204" pitchFamily="18" charset="0"/>
                              <a:ea typeface="Cambria Math"/>
                            </a:rPr>
                          </m:ctrlPr>
                        </m:fPr>
                        <m:num>
                          <m:r>
                            <a:rPr lang="en-US" altLang="zh-CN" sz="1600" b="0" i="1" smtClean="0">
                              <a:solidFill>
                                <a:srgbClr val="000000"/>
                              </a:solidFill>
                              <a:latin typeface="Cambria Math"/>
                              <a:ea typeface="Cambria Math"/>
                            </a:rPr>
                            <m:t>0+1</m:t>
                          </m:r>
                        </m:num>
                        <m:den>
                          <m:r>
                            <a:rPr lang="en-US" altLang="zh-CN" sz="1600" b="0" i="1" smtClean="0">
                              <a:solidFill>
                                <a:srgbClr val="000000"/>
                              </a:solidFill>
                              <a:latin typeface="Cambria Math"/>
                              <a:ea typeface="Cambria Math"/>
                            </a:rPr>
                            <m:t>2+5</m:t>
                          </m:r>
                        </m:den>
                      </m:f>
                      <m:r>
                        <a:rPr lang="en-US" altLang="zh-CN" sz="1600" b="0" i="1" smtClean="0">
                          <a:solidFill>
                            <a:srgbClr val="000000"/>
                          </a:solidFill>
                          <a:latin typeface="Cambria Math"/>
                          <a:ea typeface="Cambria Math"/>
                        </a:rPr>
                        <m:t>×</m:t>
                      </m:r>
                      <m:f>
                        <m:fPr>
                          <m:ctrlPr>
                            <a:rPr lang="en-US" altLang="zh-CN" sz="1600" b="0" i="1" smtClean="0">
                              <a:solidFill>
                                <a:srgbClr val="000000"/>
                              </a:solidFill>
                              <a:latin typeface="Cambria Math" panose="02040503050406030204" pitchFamily="18" charset="0"/>
                              <a:ea typeface="Cambria Math"/>
                            </a:rPr>
                          </m:ctrlPr>
                        </m:fPr>
                        <m:num>
                          <m:r>
                            <a:rPr lang="en-US" altLang="zh-CN" sz="1600" b="0" i="1" smtClean="0">
                              <a:solidFill>
                                <a:srgbClr val="000000"/>
                              </a:solidFill>
                              <a:latin typeface="Cambria Math"/>
                              <a:ea typeface="Cambria Math"/>
                            </a:rPr>
                            <m:t>0+1</m:t>
                          </m:r>
                        </m:num>
                        <m:den>
                          <m:r>
                            <a:rPr lang="en-US" altLang="zh-CN" sz="1600" b="0" i="1" smtClean="0">
                              <a:solidFill>
                                <a:srgbClr val="000000"/>
                              </a:solidFill>
                              <a:latin typeface="Cambria Math"/>
                              <a:ea typeface="Cambria Math"/>
                            </a:rPr>
                            <m:t>2+5</m:t>
                          </m:r>
                        </m:den>
                      </m:f>
                      <m:r>
                        <a:rPr lang="en-US" altLang="zh-CN" sz="1600" b="0" i="1" smtClean="0">
                          <a:solidFill>
                            <a:srgbClr val="000000"/>
                          </a:solidFill>
                          <a:latin typeface="Cambria Math"/>
                          <a:ea typeface="Cambria Math"/>
                        </a:rPr>
                        <m:t>×</m:t>
                      </m:r>
                      <m:f>
                        <m:fPr>
                          <m:ctrlPr>
                            <a:rPr lang="en-US" altLang="zh-CN" sz="1600" b="0" i="1" smtClean="0">
                              <a:solidFill>
                                <a:srgbClr val="000000"/>
                              </a:solidFill>
                              <a:latin typeface="Cambria Math" panose="02040503050406030204" pitchFamily="18" charset="0"/>
                              <a:ea typeface="Cambria Math"/>
                            </a:rPr>
                          </m:ctrlPr>
                        </m:fPr>
                        <m:num>
                          <m:r>
                            <a:rPr lang="en-US" altLang="zh-CN" sz="1600" b="0" i="1" smtClean="0">
                              <a:solidFill>
                                <a:srgbClr val="000000"/>
                              </a:solidFill>
                              <a:latin typeface="Cambria Math"/>
                              <a:ea typeface="Cambria Math"/>
                            </a:rPr>
                            <m:t>0+1</m:t>
                          </m:r>
                        </m:num>
                        <m:den>
                          <m:r>
                            <a:rPr lang="en-US" altLang="zh-CN" sz="1600" b="0" i="1" smtClean="0">
                              <a:solidFill>
                                <a:srgbClr val="000000"/>
                              </a:solidFill>
                              <a:latin typeface="Cambria Math"/>
                              <a:ea typeface="Cambria Math"/>
                            </a:rPr>
                            <m:t>2+5</m:t>
                          </m:r>
                        </m:den>
                      </m:f>
                      <m:r>
                        <a:rPr lang="en-US" altLang="zh-CN" sz="1600" b="0" i="1" smtClean="0">
                          <a:solidFill>
                            <a:srgbClr val="000000"/>
                          </a:solidFill>
                          <a:latin typeface="Cambria Math"/>
                          <a:ea typeface="Cambria Math"/>
                        </a:rPr>
                        <m:t>=</m:t>
                      </m:r>
                      <m:r>
                        <a:rPr lang="en-US" altLang="zh-CN" sz="1600" b="0" i="1" smtClean="0">
                          <a:solidFill>
                            <a:srgbClr val="FF0000"/>
                          </a:solidFill>
                          <a:latin typeface="Cambria Math"/>
                          <a:ea typeface="Cambria Math"/>
                        </a:rPr>
                        <m:t>0.0019</m:t>
                      </m:r>
                    </m:oMath>
                  </m:oMathPara>
                </a14:m>
                <a:endParaRPr lang="zh-CN" altLang="en-US" sz="1600" dirty="0">
                  <a:solidFill>
                    <a:srgbClr val="FF0000"/>
                  </a:solidFill>
                </a:endParaRPr>
              </a:p>
            </p:txBody>
          </p:sp>
        </mc:Choice>
        <mc:Fallback xmlns="">
          <p:sp>
            <p:nvSpPr>
              <p:cNvPr id="7" name="TextBox 7"/>
              <p:cNvSpPr txBox="1">
                <a:spLocks noRot="1" noChangeAspect="1" noMove="1" noResize="1" noEditPoints="1" noAdjustHandles="1" noChangeArrowheads="1" noChangeShapeType="1" noTextEdit="1"/>
              </p:cNvSpPr>
              <p:nvPr/>
            </p:nvSpPr>
            <p:spPr>
              <a:xfrm>
                <a:off x="592296" y="4876800"/>
                <a:ext cx="3903504" cy="105150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9"/>
              <p:cNvSpPr txBox="1"/>
              <p:nvPr/>
            </p:nvSpPr>
            <p:spPr>
              <a:xfrm>
                <a:off x="4783296" y="4876800"/>
                <a:ext cx="3978846" cy="105150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sz="1600" b="0" i="1" smtClean="0">
                          <a:solidFill>
                            <a:srgbClr val="000000"/>
                          </a:solidFill>
                          <a:latin typeface="Cambria Math"/>
                        </a:rPr>
                        <m:t>𝑃</m:t>
                      </m:r>
                      <m:d>
                        <m:dPr>
                          <m:ctrlPr>
                            <a:rPr lang="en-US" altLang="zh-CN" sz="1600" b="0" i="1" smtClean="0">
                              <a:solidFill>
                                <a:srgbClr val="000000"/>
                              </a:solidFill>
                              <a:latin typeface="Cambria Math" panose="02040503050406030204" pitchFamily="18" charset="0"/>
                            </a:rPr>
                          </m:ctrlPr>
                        </m:dPr>
                        <m:e>
                          <m:r>
                            <a:rPr lang="en-US" altLang="zh-CN" sz="1600" b="0" i="1" smtClean="0">
                              <a:solidFill>
                                <a:srgbClr val="000000"/>
                              </a:solidFill>
                              <a:latin typeface="Cambria Math"/>
                            </a:rPr>
                            <m:t>4</m:t>
                          </m:r>
                        </m:e>
                      </m:d>
                      <m:r>
                        <a:rPr lang="en-US" altLang="zh-CN" sz="1600" b="0" i="1" smtClean="0">
                          <a:solidFill>
                            <a:srgbClr val="000000"/>
                          </a:solidFill>
                          <a:latin typeface="Cambria Math"/>
                        </a:rPr>
                        <m:t>𝑃</m:t>
                      </m:r>
                      <m:d>
                        <m:dPr>
                          <m:ctrlPr>
                            <a:rPr lang="en-US" altLang="zh-CN" sz="1600" b="0" i="1" smtClean="0">
                              <a:solidFill>
                                <a:srgbClr val="000000"/>
                              </a:solidFill>
                              <a:latin typeface="Cambria Math" panose="02040503050406030204" pitchFamily="18" charset="0"/>
                            </a:rPr>
                          </m:ctrlPr>
                        </m:dPr>
                        <m:e>
                          <m:sSub>
                            <m:sSubPr>
                              <m:ctrlPr>
                                <a:rPr lang="en-US" altLang="zh-CN" sz="1600" b="0" i="1" smtClean="0">
                                  <a:solidFill>
                                    <a:srgbClr val="000000"/>
                                  </a:solidFill>
                                  <a:latin typeface="Cambria Math" panose="02040503050406030204" pitchFamily="18" charset="0"/>
                                </a:rPr>
                              </m:ctrlPr>
                            </m:sSubPr>
                            <m:e>
                              <m:r>
                                <a:rPr lang="en-US" altLang="zh-CN" sz="1600" b="0" i="1" smtClean="0">
                                  <a:solidFill>
                                    <a:srgbClr val="000000"/>
                                  </a:solidFill>
                                  <a:latin typeface="Cambria Math"/>
                                </a:rPr>
                                <m:t>𝑈</m:t>
                              </m:r>
                            </m:e>
                            <m:sub>
                              <m:r>
                                <a:rPr lang="en-US" altLang="zh-CN" sz="1600" b="0" i="1" smtClean="0">
                                  <a:solidFill>
                                    <a:srgbClr val="000000"/>
                                  </a:solidFill>
                                  <a:latin typeface="Cambria Math"/>
                                </a:rPr>
                                <m:t>2</m:t>
                              </m:r>
                            </m:sub>
                          </m:sSub>
                          <m:r>
                            <a:rPr lang="en-US" altLang="zh-CN" sz="1600" b="0" i="1" smtClean="0">
                              <a:solidFill>
                                <a:srgbClr val="000000"/>
                              </a:solidFill>
                              <a:latin typeface="Cambria Math"/>
                            </a:rPr>
                            <m:t>=2</m:t>
                          </m:r>
                        </m:e>
                        <m:e>
                          <m:r>
                            <a:rPr lang="en-US" altLang="zh-CN" sz="1600" b="0" i="1" smtClean="0">
                              <a:solidFill>
                                <a:srgbClr val="000000"/>
                              </a:solidFill>
                              <a:latin typeface="Cambria Math"/>
                            </a:rPr>
                            <m:t>4</m:t>
                          </m:r>
                        </m:e>
                      </m:d>
                      <m:r>
                        <a:rPr lang="en-US" altLang="zh-CN" sz="1600" b="0" i="1" smtClean="0">
                          <a:solidFill>
                            <a:srgbClr val="000000"/>
                          </a:solidFill>
                          <a:latin typeface="Cambria Math"/>
                        </a:rPr>
                        <m:t>𝑃</m:t>
                      </m:r>
                      <m:d>
                        <m:dPr>
                          <m:ctrlPr>
                            <a:rPr lang="en-US" altLang="zh-CN" sz="1600" b="0" i="1" smtClean="0">
                              <a:solidFill>
                                <a:srgbClr val="000000"/>
                              </a:solidFill>
                              <a:latin typeface="Cambria Math" panose="02040503050406030204" pitchFamily="18" charset="0"/>
                            </a:rPr>
                          </m:ctrlPr>
                        </m:dPr>
                        <m:e>
                          <m:sSub>
                            <m:sSubPr>
                              <m:ctrlPr>
                                <a:rPr lang="en-US" altLang="zh-CN" sz="1600" b="0" i="1" smtClean="0">
                                  <a:solidFill>
                                    <a:srgbClr val="000000"/>
                                  </a:solidFill>
                                  <a:latin typeface="Cambria Math" panose="02040503050406030204" pitchFamily="18" charset="0"/>
                                </a:rPr>
                              </m:ctrlPr>
                            </m:sSubPr>
                            <m:e>
                              <m:r>
                                <a:rPr lang="en-US" altLang="zh-CN" sz="1600" b="0" i="1" smtClean="0">
                                  <a:solidFill>
                                    <a:srgbClr val="000000"/>
                                  </a:solidFill>
                                  <a:latin typeface="Cambria Math"/>
                                </a:rPr>
                                <m:t>𝑈</m:t>
                              </m:r>
                            </m:e>
                            <m:sub>
                              <m:r>
                                <a:rPr lang="en-US" altLang="zh-CN" sz="1600" b="0" i="1" smtClean="0">
                                  <a:solidFill>
                                    <a:srgbClr val="000000"/>
                                  </a:solidFill>
                                  <a:latin typeface="Cambria Math"/>
                                </a:rPr>
                                <m:t>4</m:t>
                              </m:r>
                            </m:sub>
                          </m:sSub>
                          <m:r>
                            <a:rPr lang="en-US" altLang="zh-CN" sz="1600" b="0" i="1" smtClean="0">
                              <a:solidFill>
                                <a:srgbClr val="000000"/>
                              </a:solidFill>
                              <a:latin typeface="Cambria Math"/>
                            </a:rPr>
                            <m:t>=4</m:t>
                          </m:r>
                        </m:e>
                        <m:e>
                          <m:r>
                            <a:rPr lang="en-US" altLang="zh-CN" sz="1600" b="0" i="1" smtClean="0">
                              <a:solidFill>
                                <a:srgbClr val="000000"/>
                              </a:solidFill>
                              <a:latin typeface="Cambria Math"/>
                            </a:rPr>
                            <m:t>4</m:t>
                          </m:r>
                        </m:e>
                      </m:d>
                      <m:r>
                        <a:rPr lang="en-US" altLang="zh-CN" sz="1600" b="0" i="1" smtClean="0">
                          <a:solidFill>
                            <a:srgbClr val="000000"/>
                          </a:solidFill>
                          <a:latin typeface="Cambria Math"/>
                        </a:rPr>
                        <m:t>𝑃</m:t>
                      </m:r>
                      <m:d>
                        <m:dPr>
                          <m:ctrlPr>
                            <a:rPr lang="en-US" altLang="zh-CN" sz="1600" b="0" i="1" smtClean="0">
                              <a:solidFill>
                                <a:srgbClr val="000000"/>
                              </a:solidFill>
                              <a:latin typeface="Cambria Math" panose="02040503050406030204" pitchFamily="18" charset="0"/>
                            </a:rPr>
                          </m:ctrlPr>
                        </m:dPr>
                        <m:e>
                          <m:sSub>
                            <m:sSubPr>
                              <m:ctrlPr>
                                <a:rPr lang="en-US" altLang="zh-CN" sz="1600" b="0" i="1" smtClean="0">
                                  <a:solidFill>
                                    <a:srgbClr val="000000"/>
                                  </a:solidFill>
                                  <a:latin typeface="Cambria Math" panose="02040503050406030204" pitchFamily="18" charset="0"/>
                                </a:rPr>
                              </m:ctrlPr>
                            </m:sSubPr>
                            <m:e>
                              <m:r>
                                <a:rPr lang="en-US" altLang="zh-CN" sz="1600" b="0" i="1" smtClean="0">
                                  <a:solidFill>
                                    <a:srgbClr val="000000"/>
                                  </a:solidFill>
                                  <a:latin typeface="Cambria Math"/>
                                </a:rPr>
                                <m:t>𝑈</m:t>
                              </m:r>
                            </m:e>
                            <m:sub>
                              <m:r>
                                <a:rPr lang="en-US" altLang="zh-CN" sz="1600" b="0" i="1" smtClean="0">
                                  <a:solidFill>
                                    <a:srgbClr val="000000"/>
                                  </a:solidFill>
                                  <a:latin typeface="Cambria Math"/>
                                </a:rPr>
                                <m:t>5</m:t>
                              </m:r>
                            </m:sub>
                          </m:sSub>
                          <m:r>
                            <a:rPr lang="en-US" altLang="zh-CN" sz="1600" b="0" i="1" smtClean="0">
                              <a:solidFill>
                                <a:srgbClr val="000000"/>
                              </a:solidFill>
                              <a:latin typeface="Cambria Math"/>
                            </a:rPr>
                            <m:t>=1</m:t>
                          </m:r>
                        </m:e>
                        <m:e>
                          <m:r>
                            <a:rPr lang="en-US" altLang="zh-CN" sz="1600" b="0" i="1" smtClean="0">
                              <a:solidFill>
                                <a:srgbClr val="000000"/>
                              </a:solidFill>
                              <a:latin typeface="Cambria Math"/>
                            </a:rPr>
                            <m:t>4</m:t>
                          </m:r>
                        </m:e>
                      </m:d>
                    </m:oMath>
                  </m:oMathPara>
                </a14:m>
                <a:endParaRPr lang="en-US" altLang="zh-CN" sz="1600" b="0" i="1" dirty="0" smtClean="0">
                  <a:solidFill>
                    <a:srgbClr val="000000"/>
                  </a:solidFill>
                  <a:latin typeface="Cambria Math"/>
                </a:endParaRPr>
              </a:p>
              <a:p>
                <a:endParaRPr lang="en-US" altLang="zh-CN" sz="1600" b="0" i="1" dirty="0" smtClean="0">
                  <a:solidFill>
                    <a:srgbClr val="000000"/>
                  </a:solidFill>
                  <a:latin typeface="Cambria Math"/>
                </a:endParaRPr>
              </a:p>
              <a:p>
                <a:pPr/>
                <a14:m>
                  <m:oMathPara xmlns:m="http://schemas.openxmlformats.org/officeDocument/2006/math">
                    <m:oMathParaPr>
                      <m:jc m:val="left"/>
                    </m:oMathParaPr>
                    <m:oMath xmlns:m="http://schemas.openxmlformats.org/officeDocument/2006/math">
                      <m:r>
                        <a:rPr lang="en-US" altLang="zh-CN" sz="1600" b="0" i="1" smtClean="0">
                          <a:solidFill>
                            <a:srgbClr val="000000"/>
                          </a:solidFill>
                          <a:latin typeface="Cambria Math"/>
                        </a:rPr>
                        <m:t>=</m:t>
                      </m:r>
                      <m:f>
                        <m:fPr>
                          <m:ctrlPr>
                            <a:rPr lang="en-US" altLang="zh-CN" sz="1600" b="0" i="1" smtClean="0">
                              <a:solidFill>
                                <a:srgbClr val="000000"/>
                              </a:solidFill>
                              <a:latin typeface="Cambria Math" panose="02040503050406030204" pitchFamily="18" charset="0"/>
                            </a:rPr>
                          </m:ctrlPr>
                        </m:fPr>
                        <m:num>
                          <m:r>
                            <a:rPr lang="en-US" altLang="zh-CN" sz="1600" b="0" i="1" smtClean="0">
                              <a:solidFill>
                                <a:srgbClr val="000000"/>
                              </a:solidFill>
                              <a:latin typeface="Cambria Math"/>
                            </a:rPr>
                            <m:t>1</m:t>
                          </m:r>
                        </m:num>
                        <m:den>
                          <m:r>
                            <a:rPr lang="en-US" altLang="zh-CN" sz="1600" b="0" i="1" smtClean="0">
                              <a:solidFill>
                                <a:srgbClr val="000000"/>
                              </a:solidFill>
                              <a:latin typeface="Cambria Math"/>
                            </a:rPr>
                            <m:t>3</m:t>
                          </m:r>
                        </m:den>
                      </m:f>
                      <m:r>
                        <a:rPr lang="en-US" altLang="zh-CN" sz="1600" b="0" i="1" smtClean="0">
                          <a:solidFill>
                            <a:srgbClr val="000000"/>
                          </a:solidFill>
                          <a:latin typeface="Cambria Math"/>
                          <a:ea typeface="Cambria Math"/>
                        </a:rPr>
                        <m:t>×</m:t>
                      </m:r>
                      <m:f>
                        <m:fPr>
                          <m:ctrlPr>
                            <a:rPr lang="en-US" altLang="zh-CN" sz="1600" b="0" i="1" smtClean="0">
                              <a:solidFill>
                                <a:srgbClr val="000000"/>
                              </a:solidFill>
                              <a:latin typeface="Cambria Math" panose="02040503050406030204" pitchFamily="18" charset="0"/>
                              <a:ea typeface="Cambria Math"/>
                            </a:rPr>
                          </m:ctrlPr>
                        </m:fPr>
                        <m:num>
                          <m:r>
                            <a:rPr lang="en-US" altLang="zh-CN" sz="1600" b="0" i="1" smtClean="0">
                              <a:solidFill>
                                <a:srgbClr val="000000"/>
                              </a:solidFill>
                              <a:latin typeface="Cambria Math"/>
                              <a:ea typeface="Cambria Math"/>
                            </a:rPr>
                            <m:t>0+1</m:t>
                          </m:r>
                        </m:num>
                        <m:den>
                          <m:r>
                            <a:rPr lang="en-US" altLang="zh-CN" sz="1600" b="0" i="1" smtClean="0">
                              <a:solidFill>
                                <a:srgbClr val="000000"/>
                              </a:solidFill>
                              <a:latin typeface="Cambria Math"/>
                              <a:ea typeface="Cambria Math"/>
                            </a:rPr>
                            <m:t>1+5</m:t>
                          </m:r>
                        </m:den>
                      </m:f>
                      <m:r>
                        <a:rPr lang="en-US" altLang="zh-CN" sz="1600" b="0" i="1" smtClean="0">
                          <a:solidFill>
                            <a:srgbClr val="000000"/>
                          </a:solidFill>
                          <a:latin typeface="Cambria Math"/>
                          <a:ea typeface="Cambria Math"/>
                        </a:rPr>
                        <m:t>×</m:t>
                      </m:r>
                      <m:f>
                        <m:fPr>
                          <m:ctrlPr>
                            <a:rPr lang="en-US" altLang="zh-CN" sz="1600" b="0" i="1" smtClean="0">
                              <a:solidFill>
                                <a:srgbClr val="000000"/>
                              </a:solidFill>
                              <a:latin typeface="Cambria Math" panose="02040503050406030204" pitchFamily="18" charset="0"/>
                              <a:ea typeface="Cambria Math"/>
                            </a:rPr>
                          </m:ctrlPr>
                        </m:fPr>
                        <m:num>
                          <m:r>
                            <a:rPr lang="en-US" altLang="zh-CN" sz="1600" b="0" i="1" smtClean="0">
                              <a:solidFill>
                                <a:srgbClr val="000000"/>
                              </a:solidFill>
                              <a:latin typeface="Cambria Math"/>
                              <a:ea typeface="Cambria Math"/>
                            </a:rPr>
                            <m:t>1+1</m:t>
                          </m:r>
                        </m:num>
                        <m:den>
                          <m:r>
                            <a:rPr lang="en-US" altLang="zh-CN" sz="1600" b="0" i="1" smtClean="0">
                              <a:solidFill>
                                <a:srgbClr val="000000"/>
                              </a:solidFill>
                              <a:latin typeface="Cambria Math"/>
                              <a:ea typeface="Cambria Math"/>
                            </a:rPr>
                            <m:t>1+5</m:t>
                          </m:r>
                        </m:den>
                      </m:f>
                      <m:r>
                        <a:rPr lang="en-US" altLang="zh-CN" sz="1600" b="0" i="1" smtClean="0">
                          <a:solidFill>
                            <a:srgbClr val="000000"/>
                          </a:solidFill>
                          <a:latin typeface="Cambria Math"/>
                          <a:ea typeface="Cambria Math"/>
                        </a:rPr>
                        <m:t>×</m:t>
                      </m:r>
                      <m:f>
                        <m:fPr>
                          <m:ctrlPr>
                            <a:rPr lang="en-US" altLang="zh-CN" sz="1600" b="0" i="1" smtClean="0">
                              <a:solidFill>
                                <a:srgbClr val="000000"/>
                              </a:solidFill>
                              <a:latin typeface="Cambria Math" panose="02040503050406030204" pitchFamily="18" charset="0"/>
                              <a:ea typeface="Cambria Math"/>
                            </a:rPr>
                          </m:ctrlPr>
                        </m:fPr>
                        <m:num>
                          <m:r>
                            <a:rPr lang="en-US" altLang="zh-CN" sz="1600" b="0" i="1" smtClean="0">
                              <a:solidFill>
                                <a:srgbClr val="000000"/>
                              </a:solidFill>
                              <a:latin typeface="Cambria Math"/>
                              <a:ea typeface="Cambria Math"/>
                            </a:rPr>
                            <m:t>0+1</m:t>
                          </m:r>
                        </m:num>
                        <m:den>
                          <m:r>
                            <a:rPr lang="en-US" altLang="zh-CN" sz="1600" b="0" i="1" smtClean="0">
                              <a:solidFill>
                                <a:srgbClr val="000000"/>
                              </a:solidFill>
                              <a:latin typeface="Cambria Math"/>
                              <a:ea typeface="Cambria Math"/>
                            </a:rPr>
                            <m:t>1+5</m:t>
                          </m:r>
                        </m:den>
                      </m:f>
                      <m:r>
                        <a:rPr lang="en-US" altLang="zh-CN" sz="1600" b="0" i="1" smtClean="0">
                          <a:solidFill>
                            <a:srgbClr val="000000"/>
                          </a:solidFill>
                          <a:latin typeface="Cambria Math"/>
                          <a:ea typeface="Cambria Math"/>
                        </a:rPr>
                        <m:t>=</m:t>
                      </m:r>
                      <m:r>
                        <a:rPr lang="en-US" altLang="zh-CN" sz="1600" b="0" i="1" smtClean="0">
                          <a:solidFill>
                            <a:srgbClr val="FF0000"/>
                          </a:solidFill>
                          <a:latin typeface="Cambria Math"/>
                          <a:ea typeface="Cambria Math"/>
                        </a:rPr>
                        <m:t>0.0031</m:t>
                      </m:r>
                    </m:oMath>
                  </m:oMathPara>
                </a14:m>
                <a:endParaRPr lang="zh-CN" altLang="en-US" sz="1600" dirty="0">
                  <a:solidFill>
                    <a:srgbClr val="FF0000"/>
                  </a:solidFill>
                </a:endParaRPr>
              </a:p>
            </p:txBody>
          </p:sp>
        </mc:Choice>
        <mc:Fallback xmlns="">
          <p:sp>
            <p:nvSpPr>
              <p:cNvPr id="8" name="TextBox 9"/>
              <p:cNvSpPr txBox="1">
                <a:spLocks noRot="1" noChangeAspect="1" noMove="1" noResize="1" noEditPoints="1" noAdjustHandles="1" noChangeArrowheads="1" noChangeShapeType="1" noTextEdit="1"/>
              </p:cNvSpPr>
              <p:nvPr/>
            </p:nvSpPr>
            <p:spPr>
              <a:xfrm>
                <a:off x="4783296" y="4876800"/>
                <a:ext cx="3978846" cy="1051506"/>
              </a:xfrm>
              <a:prstGeom prst="rect">
                <a:avLst/>
              </a:prstGeom>
              <a:blipFill>
                <a:blip r:embed="rId5"/>
                <a:stretch>
                  <a:fillRect/>
                </a:stretch>
              </a:blipFill>
            </p:spPr>
            <p:txBody>
              <a:bodyPr/>
              <a:lstStyle/>
              <a:p>
                <a:r>
                  <a:rPr lang="zh-CN" altLang="en-US">
                    <a:noFill/>
                  </a:rPr>
                  <a:t> </a:t>
                </a:r>
              </a:p>
            </p:txBody>
          </p:sp>
        </mc:Fallback>
      </mc:AlternateContent>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1236841"/>
            <a:ext cx="6481466" cy="225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直接连接符 9"/>
          <p:cNvCxnSpPr/>
          <p:nvPr/>
        </p:nvCxnSpPr>
        <p:spPr>
          <a:xfrm>
            <a:off x="1447800" y="1828800"/>
            <a:ext cx="6553200" cy="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协同过滤算法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463909" y="734236"/>
            <a:ext cx="3140603" cy="535531"/>
          </a:xfrm>
          <a:prstGeom prst="rect">
            <a:avLst/>
          </a:prstGeom>
        </p:spPr>
        <p:txBody>
          <a:bodyPr wrap="none">
            <a:spAutoFit/>
          </a:bodyPr>
          <a:lstStyle/>
          <a:p>
            <a:pPr indent="0" algn="just">
              <a:lnSpc>
                <a:spcPct val="120000"/>
              </a:lnSpc>
              <a:spcBef>
                <a:spcPts val="0"/>
              </a:spcBef>
              <a:buSzPct val="70000"/>
              <a:buFont typeface="Wingdings" panose="05000000000000000000" pitchFamily="2" charset="2"/>
              <a:buChar char="Ø"/>
            </a:pP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hlinkClick r:id="rId7"/>
              </a:rPr>
              <a:t>基于模型的</a:t>
            </a:r>
            <a:r>
              <a:rPr lang="zh-CN" altLang="en-US" sz="2400" b="1" dirty="0">
                <a:latin typeface="黑体" panose="02010609060101010101" pitchFamily="49" charset="-122"/>
                <a:ea typeface="黑体" panose="02010609060101010101" pitchFamily="49" charset="-122"/>
                <a:cs typeface="Times New Roman" panose="02020603050405020304" pitchFamily="18" charset="0"/>
                <a:hlinkClick r:id="rId7"/>
              </a:rPr>
              <a:t>协同过滤</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2634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39</a:t>
            </a:fld>
            <a:endParaRPr lang="zh-CN" altLang="en-US"/>
          </a:p>
        </p:txBody>
      </p:sp>
      <p:sp>
        <p:nvSpPr>
          <p:cNvPr id="4" name="页脚占位符 3"/>
          <p:cNvSpPr>
            <a:spLocks noGrp="1"/>
          </p:cNvSpPr>
          <p:nvPr>
            <p:ph type="ftr" sz="quarter" idx="3"/>
          </p:nvPr>
        </p:nvSpPr>
        <p:spPr/>
        <p:txBody>
          <a:bodyPr/>
          <a:lstStyle/>
          <a:p>
            <a:r>
              <a:rPr lang="zh-CN" altLang="en-US" dirty="0" smtClean="0"/>
              <a:t>推荐算法</a:t>
            </a:r>
            <a:endParaRPr lang="zh-CN" altLang="en-US" dirty="0"/>
          </a:p>
        </p:txBody>
      </p:sp>
      <p:graphicFrame>
        <p:nvGraphicFramePr>
          <p:cNvPr id="7" name="表格 6"/>
          <p:cNvGraphicFramePr>
            <a:graphicFrameLocks noGrp="1" noChangeAspect="1"/>
          </p:cNvGraphicFramePr>
          <p:nvPr>
            <p:extLst>
              <p:ext uri="{D42A27DB-BD31-4B8C-83A1-F6EECF244321}">
                <p14:modId xmlns:p14="http://schemas.microsoft.com/office/powerpoint/2010/main" val="2719887598"/>
              </p:ext>
            </p:extLst>
          </p:nvPr>
        </p:nvGraphicFramePr>
        <p:xfrm>
          <a:off x="1219200" y="1310572"/>
          <a:ext cx="6705600" cy="1875956"/>
        </p:xfrm>
        <a:graphic>
          <a:graphicData uri="http://schemas.openxmlformats.org/drawingml/2006/table">
            <a:tbl>
              <a:tblPr firstRow="1" bandRow="1">
                <a:tableStyleId>{6E25E649-3F16-4E02-A733-19D2CDBF48F0}</a:tableStyleId>
              </a:tblPr>
              <a:tblGrid>
                <a:gridCol w="1410523">
                  <a:extLst>
                    <a:ext uri="{9D8B030D-6E8A-4147-A177-3AD203B41FA5}">
                      <a16:colId xmlns:a16="http://schemas.microsoft.com/office/drawing/2014/main" val="20000"/>
                    </a:ext>
                  </a:extLst>
                </a:gridCol>
                <a:gridCol w="1058695">
                  <a:extLst>
                    <a:ext uri="{9D8B030D-6E8A-4147-A177-3AD203B41FA5}">
                      <a16:colId xmlns:a16="http://schemas.microsoft.com/office/drawing/2014/main" val="20001"/>
                    </a:ext>
                  </a:extLst>
                </a:gridCol>
                <a:gridCol w="1059229">
                  <a:extLst>
                    <a:ext uri="{9D8B030D-6E8A-4147-A177-3AD203B41FA5}">
                      <a16:colId xmlns:a16="http://schemas.microsoft.com/office/drawing/2014/main" val="20002"/>
                    </a:ext>
                  </a:extLst>
                </a:gridCol>
                <a:gridCol w="1058695">
                  <a:extLst>
                    <a:ext uri="{9D8B030D-6E8A-4147-A177-3AD203B41FA5}">
                      <a16:colId xmlns:a16="http://schemas.microsoft.com/office/drawing/2014/main" val="20003"/>
                    </a:ext>
                  </a:extLst>
                </a:gridCol>
                <a:gridCol w="1059229">
                  <a:extLst>
                    <a:ext uri="{9D8B030D-6E8A-4147-A177-3AD203B41FA5}">
                      <a16:colId xmlns:a16="http://schemas.microsoft.com/office/drawing/2014/main" val="20004"/>
                    </a:ext>
                  </a:extLst>
                </a:gridCol>
                <a:gridCol w="1059229">
                  <a:extLst>
                    <a:ext uri="{9D8B030D-6E8A-4147-A177-3AD203B41FA5}">
                      <a16:colId xmlns:a16="http://schemas.microsoft.com/office/drawing/2014/main" val="20005"/>
                    </a:ext>
                  </a:extLst>
                </a:gridCol>
              </a:tblGrid>
              <a:tr h="412916">
                <a:tc>
                  <a:txBody>
                    <a:bodyPr/>
                    <a:lstStyle/>
                    <a:p>
                      <a:pPr algn="ctr">
                        <a:spcAft>
                          <a:spcPts val="0"/>
                        </a:spcAft>
                      </a:pPr>
                      <a:endParaRPr lang="zh-CN" sz="1800" kern="100" dirty="0">
                        <a:effectLst/>
                        <a:latin typeface="Calibri"/>
                        <a:ea typeface="宋体"/>
                        <a:cs typeface="Times New Roman"/>
                      </a:endParaRPr>
                    </a:p>
                  </a:txBody>
                  <a:tcPr anchor="ctr"/>
                </a:tc>
                <a:tc>
                  <a:txBody>
                    <a:bodyPr/>
                    <a:lstStyle/>
                    <a:p>
                      <a:pPr algn="ctr"/>
                      <a:r>
                        <a:rPr lang="en-US" altLang="zh-CN" sz="1800" kern="100" dirty="0" smtClean="0">
                          <a:effectLst/>
                        </a:rPr>
                        <a:t>I</a:t>
                      </a:r>
                      <a:r>
                        <a:rPr lang="en-US" altLang="zh-CN" sz="1800" kern="100" baseline="-25000" dirty="0" smtClean="0">
                          <a:effectLst/>
                        </a:rPr>
                        <a:t>1</a:t>
                      </a:r>
                      <a:endParaRPr lang="zh-CN" sz="1800" kern="100" baseline="-25000" dirty="0">
                        <a:effectLst/>
                        <a:latin typeface="Courier New" pitchFamily="49" charset="0"/>
                        <a:cs typeface="Courier New" pitchFamily="49"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00" cap="none" spc="0" normalizeH="0" baseline="0" noProof="0" dirty="0" smtClean="0">
                          <a:ln>
                            <a:noFill/>
                          </a:ln>
                          <a:effectLst/>
                          <a:uLnTx/>
                          <a:uFillTx/>
                        </a:rPr>
                        <a:t>I</a:t>
                      </a:r>
                      <a:r>
                        <a:rPr kumimoji="0" lang="en-US" altLang="zh-CN" sz="1800" u="none" strike="noStrike" kern="100" cap="none" spc="0" normalizeH="0" baseline="-25000" noProof="0" dirty="0" smtClean="0">
                          <a:ln>
                            <a:noFill/>
                          </a:ln>
                          <a:effectLst/>
                          <a:uLnTx/>
                          <a:uFillTx/>
                        </a:rPr>
                        <a:t>2</a:t>
                      </a:r>
                      <a:endParaRPr lang="zh-CN" sz="1800" kern="100" dirty="0">
                        <a:effectLst/>
                        <a:latin typeface="Calibri"/>
                        <a:cs typeface="Times New Roman"/>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00" cap="none" spc="0" normalizeH="0" baseline="0" noProof="0" dirty="0" smtClean="0">
                          <a:ln>
                            <a:noFill/>
                          </a:ln>
                          <a:effectLst/>
                          <a:uLnTx/>
                          <a:uFillTx/>
                        </a:rPr>
                        <a:t>I</a:t>
                      </a:r>
                      <a:r>
                        <a:rPr kumimoji="0" lang="en-US" altLang="zh-CN" sz="1800" u="none" strike="noStrike" kern="100" cap="none" spc="0" normalizeH="0" baseline="-25000" noProof="0" dirty="0" smtClean="0">
                          <a:ln>
                            <a:noFill/>
                          </a:ln>
                          <a:effectLst/>
                          <a:uLnTx/>
                          <a:uFillTx/>
                        </a:rPr>
                        <a:t>3</a:t>
                      </a:r>
                      <a:endParaRPr lang="zh-CN" sz="1800" kern="100" dirty="0">
                        <a:effectLst/>
                        <a:latin typeface="Calibri"/>
                        <a:cs typeface="Times New Roman"/>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00" cap="none" spc="0" normalizeH="0" baseline="0" noProof="0" dirty="0" smtClean="0">
                          <a:ln>
                            <a:noFill/>
                          </a:ln>
                          <a:effectLst/>
                          <a:uLnTx/>
                          <a:uFillTx/>
                        </a:rPr>
                        <a:t>I</a:t>
                      </a:r>
                      <a:r>
                        <a:rPr kumimoji="0" lang="en-US" altLang="zh-CN" sz="1800" u="none" strike="noStrike" kern="100" cap="none" spc="0" normalizeH="0" baseline="-25000" noProof="0" dirty="0" smtClean="0">
                          <a:ln>
                            <a:noFill/>
                          </a:ln>
                          <a:effectLst/>
                          <a:uLnTx/>
                          <a:uFillTx/>
                        </a:rPr>
                        <a:t>4</a:t>
                      </a:r>
                      <a:endParaRPr lang="zh-CN" sz="1800" kern="100" dirty="0">
                        <a:effectLst/>
                        <a:latin typeface="Calibri"/>
                        <a:cs typeface="Times New Roman"/>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00" cap="none" spc="0" normalizeH="0" baseline="0" noProof="0" dirty="0" smtClean="0">
                          <a:ln>
                            <a:noFill/>
                          </a:ln>
                          <a:effectLst/>
                          <a:uLnTx/>
                          <a:uFillTx/>
                        </a:rPr>
                        <a:t>I</a:t>
                      </a:r>
                      <a:r>
                        <a:rPr kumimoji="0" lang="en-US" altLang="zh-CN" sz="1800" u="none" strike="noStrike" kern="100" cap="none" spc="0" normalizeH="0" baseline="-25000" noProof="0" dirty="0" smtClean="0">
                          <a:ln>
                            <a:noFill/>
                          </a:ln>
                          <a:effectLst/>
                          <a:uLnTx/>
                          <a:uFillTx/>
                        </a:rPr>
                        <a:t>5</a:t>
                      </a:r>
                      <a:endParaRPr lang="zh-CN" sz="1800" kern="100" dirty="0">
                        <a:effectLst/>
                        <a:latin typeface="Calibri"/>
                        <a:cs typeface="Times New Roman"/>
                      </a:endParaRPr>
                    </a:p>
                  </a:txBody>
                  <a:tcPr anchor="ctr"/>
                </a:tc>
                <a:extLst>
                  <a:ext uri="{0D108BD9-81ED-4DB2-BD59-A6C34878D82A}">
                    <a16:rowId xmlns:a16="http://schemas.microsoft.com/office/drawing/2014/main" val="10000"/>
                  </a:ext>
                </a:extLst>
              </a:tr>
              <a:tr h="334921">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U</a:t>
                      </a:r>
                      <a:r>
                        <a:rPr lang="en-US" altLang="zh-CN" sz="1800" b="1" kern="100" baseline="-25000" dirty="0" smtClean="0">
                          <a:effectLst/>
                          <a:latin typeface="Times New Roman" panose="02020603050405020304" pitchFamily="18" charset="0"/>
                          <a:cs typeface="Times New Roman" panose="02020603050405020304" pitchFamily="18" charset="0"/>
                        </a:rPr>
                        <a:t>1</a:t>
                      </a:r>
                      <a:endParaRPr lang="zh-CN" sz="1800" b="1" kern="100" baseline="-250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Dislike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Dislike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Like</a:t>
                      </a:r>
                      <a:endParaRPr lang="zh-CN" sz="1800" b="1" i="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334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u="none" strike="noStrike" kern="100" cap="none" spc="0" normalizeH="0" baseline="0" noProof="0" dirty="0" smtClean="0">
                          <a:ln>
                            <a:noFill/>
                          </a:ln>
                          <a:effectLst/>
                          <a:uLnTx/>
                          <a:uFillTx/>
                          <a:latin typeface="Times New Roman" panose="02020603050405020304" pitchFamily="18" charset="0"/>
                          <a:cs typeface="Times New Roman" panose="02020603050405020304" pitchFamily="18" charset="0"/>
                        </a:rPr>
                        <a:t>U</a:t>
                      </a:r>
                      <a:r>
                        <a:rPr kumimoji="0" lang="en-US" altLang="zh-CN" sz="1800" b="1" u="none" strike="noStrike" kern="100" cap="none" spc="0" normalizeH="0" baseline="-25000" noProof="0" dirty="0" smtClean="0">
                          <a:ln>
                            <a:noFill/>
                          </a:ln>
                          <a:effectLst/>
                          <a:uLnTx/>
                          <a:uFillTx/>
                          <a:latin typeface="Times New Roman" panose="02020603050405020304" pitchFamily="18" charset="0"/>
                          <a:cs typeface="Times New Roman" panose="02020603050405020304" pitchFamily="18" charset="0"/>
                        </a:rPr>
                        <a:t>2</a:t>
                      </a:r>
                      <a:endParaRPr lang="zh-CN" sz="1800" b="1" kern="100" dirty="0">
                        <a:effectLst/>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Dislike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Dislike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Dislike</a:t>
                      </a:r>
                      <a:endParaRPr lang="zh-CN" sz="1800" b="1" i="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334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u="none" strike="noStrike" kern="100" cap="none" spc="0" normalizeH="0" baseline="0" noProof="0" dirty="0" smtClean="0">
                          <a:ln>
                            <a:noFill/>
                          </a:ln>
                          <a:effectLst/>
                          <a:uLnTx/>
                          <a:uFillTx/>
                          <a:latin typeface="Times New Roman" panose="02020603050405020304" pitchFamily="18" charset="0"/>
                          <a:cs typeface="Times New Roman" panose="02020603050405020304" pitchFamily="18" charset="0"/>
                        </a:rPr>
                        <a:t>U</a:t>
                      </a:r>
                      <a:r>
                        <a:rPr kumimoji="0" lang="en-US" altLang="zh-CN" sz="1800" b="1" u="none" strike="noStrike" kern="100" cap="none" spc="0" normalizeH="0" baseline="-25000" noProof="0" dirty="0" smtClean="0">
                          <a:ln>
                            <a:noFill/>
                          </a:ln>
                          <a:effectLst/>
                          <a:uLnTx/>
                          <a:uFillTx/>
                          <a:latin typeface="Times New Roman" panose="02020603050405020304" pitchFamily="18" charset="0"/>
                          <a:cs typeface="Times New Roman" panose="02020603050405020304" pitchFamily="18" charset="0"/>
                        </a:rPr>
                        <a:t>3</a:t>
                      </a:r>
                      <a:endParaRPr lang="zh-CN" sz="18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Like</a:t>
                      </a:r>
                      <a:endParaRPr lang="zh-CN" sz="1800" b="1" i="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334921">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Class Label</a:t>
                      </a:r>
                      <a:endParaRPr lang="zh-CN" sz="18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Dislike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a:t>
                      </a:r>
                      <a:endParaRPr lang="zh-CN" sz="1800" b="1" i="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839644823"/>
              </p:ext>
            </p:extLst>
          </p:nvPr>
        </p:nvGraphicFramePr>
        <p:xfrm>
          <a:off x="1219200" y="3510988"/>
          <a:ext cx="6705600" cy="2926080"/>
        </p:xfrm>
        <a:graphic>
          <a:graphicData uri="http://schemas.openxmlformats.org/drawingml/2006/table">
            <a:tbl>
              <a:tblPr firstRow="1" bandRow="1">
                <a:tableStyleId>{6E25E649-3F16-4E02-A733-19D2CDBF48F0}</a:tableStyleId>
              </a:tblPr>
              <a:tblGrid>
                <a:gridCol w="1410523">
                  <a:extLst>
                    <a:ext uri="{9D8B030D-6E8A-4147-A177-3AD203B41FA5}">
                      <a16:colId xmlns:a16="http://schemas.microsoft.com/office/drawing/2014/main" val="20000"/>
                    </a:ext>
                  </a:extLst>
                </a:gridCol>
                <a:gridCol w="1058695">
                  <a:extLst>
                    <a:ext uri="{9D8B030D-6E8A-4147-A177-3AD203B41FA5}">
                      <a16:colId xmlns:a16="http://schemas.microsoft.com/office/drawing/2014/main" val="20001"/>
                    </a:ext>
                  </a:extLst>
                </a:gridCol>
                <a:gridCol w="1059229">
                  <a:extLst>
                    <a:ext uri="{9D8B030D-6E8A-4147-A177-3AD203B41FA5}">
                      <a16:colId xmlns:a16="http://schemas.microsoft.com/office/drawing/2014/main" val="20002"/>
                    </a:ext>
                  </a:extLst>
                </a:gridCol>
                <a:gridCol w="1058695">
                  <a:extLst>
                    <a:ext uri="{9D8B030D-6E8A-4147-A177-3AD203B41FA5}">
                      <a16:colId xmlns:a16="http://schemas.microsoft.com/office/drawing/2014/main" val="20003"/>
                    </a:ext>
                  </a:extLst>
                </a:gridCol>
                <a:gridCol w="1059229">
                  <a:extLst>
                    <a:ext uri="{9D8B030D-6E8A-4147-A177-3AD203B41FA5}">
                      <a16:colId xmlns:a16="http://schemas.microsoft.com/office/drawing/2014/main" val="20004"/>
                    </a:ext>
                  </a:extLst>
                </a:gridCol>
                <a:gridCol w="1059229">
                  <a:extLst>
                    <a:ext uri="{9D8B030D-6E8A-4147-A177-3AD203B41FA5}">
                      <a16:colId xmlns:a16="http://schemas.microsoft.com/office/drawing/2014/main" val="20005"/>
                    </a:ext>
                  </a:extLst>
                </a:gridCol>
              </a:tblGrid>
              <a:tr h="340890">
                <a:tc>
                  <a:txBody>
                    <a:bodyPr/>
                    <a:lstStyle/>
                    <a:p>
                      <a:pPr algn="ctr">
                        <a:spcAft>
                          <a:spcPts val="0"/>
                        </a:spcAft>
                      </a:pPr>
                      <a:endParaRPr lang="zh-CN" sz="1800" kern="100" dirty="0">
                        <a:effectLst/>
                        <a:latin typeface="Calibri"/>
                        <a:ea typeface="宋体"/>
                        <a:cs typeface="Times New Roman"/>
                      </a:endParaRPr>
                    </a:p>
                  </a:txBody>
                  <a:tcPr anchor="ctr"/>
                </a:tc>
                <a:tc>
                  <a:txBody>
                    <a:bodyPr/>
                    <a:lstStyle/>
                    <a:p>
                      <a:pPr algn="ctr"/>
                      <a:r>
                        <a:rPr lang="en-US" altLang="zh-CN" sz="1800" kern="100" dirty="0" smtClean="0">
                          <a:effectLst/>
                        </a:rPr>
                        <a:t>I</a:t>
                      </a:r>
                      <a:r>
                        <a:rPr lang="en-US" altLang="zh-CN" sz="1800" kern="100" baseline="-25000" dirty="0" smtClean="0">
                          <a:effectLst/>
                        </a:rPr>
                        <a:t>1</a:t>
                      </a:r>
                      <a:endParaRPr lang="zh-CN" sz="1800" kern="100" baseline="-25000" dirty="0">
                        <a:effectLst/>
                        <a:latin typeface="Courier New" pitchFamily="49" charset="0"/>
                        <a:cs typeface="Courier New" pitchFamily="49"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00" cap="none" spc="0" normalizeH="0" baseline="0" noProof="0" dirty="0" smtClean="0">
                          <a:ln>
                            <a:noFill/>
                          </a:ln>
                          <a:effectLst/>
                          <a:uLnTx/>
                          <a:uFillTx/>
                        </a:rPr>
                        <a:t>I</a:t>
                      </a:r>
                      <a:r>
                        <a:rPr kumimoji="0" lang="en-US" altLang="zh-CN" sz="1800" u="none" strike="noStrike" kern="100" cap="none" spc="0" normalizeH="0" baseline="-25000" noProof="0" dirty="0" smtClean="0">
                          <a:ln>
                            <a:noFill/>
                          </a:ln>
                          <a:effectLst/>
                          <a:uLnTx/>
                          <a:uFillTx/>
                        </a:rPr>
                        <a:t>2</a:t>
                      </a:r>
                      <a:endParaRPr lang="zh-CN" sz="1800" kern="100" dirty="0">
                        <a:effectLst/>
                        <a:latin typeface="Calibri"/>
                        <a:cs typeface="Times New Roman"/>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00" cap="none" spc="0" normalizeH="0" baseline="0" noProof="0" dirty="0" smtClean="0">
                          <a:ln>
                            <a:noFill/>
                          </a:ln>
                          <a:effectLst/>
                          <a:uLnTx/>
                          <a:uFillTx/>
                        </a:rPr>
                        <a:t>I</a:t>
                      </a:r>
                      <a:r>
                        <a:rPr kumimoji="0" lang="en-US" altLang="zh-CN" sz="1800" u="none" strike="noStrike" kern="100" cap="none" spc="0" normalizeH="0" baseline="-25000" noProof="0" dirty="0" smtClean="0">
                          <a:ln>
                            <a:noFill/>
                          </a:ln>
                          <a:effectLst/>
                          <a:uLnTx/>
                          <a:uFillTx/>
                        </a:rPr>
                        <a:t>3</a:t>
                      </a:r>
                      <a:endParaRPr lang="zh-CN" sz="1800" kern="100" dirty="0">
                        <a:effectLst/>
                        <a:latin typeface="Calibri"/>
                        <a:cs typeface="Times New Roman"/>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00" cap="none" spc="0" normalizeH="0" baseline="0" noProof="0" dirty="0" smtClean="0">
                          <a:ln>
                            <a:noFill/>
                          </a:ln>
                          <a:effectLst/>
                          <a:uLnTx/>
                          <a:uFillTx/>
                        </a:rPr>
                        <a:t>I</a:t>
                      </a:r>
                      <a:r>
                        <a:rPr kumimoji="0" lang="en-US" altLang="zh-CN" sz="1800" u="none" strike="noStrike" kern="100" cap="none" spc="0" normalizeH="0" baseline="-25000" noProof="0" dirty="0" smtClean="0">
                          <a:ln>
                            <a:noFill/>
                          </a:ln>
                          <a:effectLst/>
                          <a:uLnTx/>
                          <a:uFillTx/>
                        </a:rPr>
                        <a:t>4</a:t>
                      </a:r>
                      <a:endParaRPr lang="zh-CN" sz="1800" kern="100" dirty="0">
                        <a:effectLst/>
                        <a:latin typeface="Calibri"/>
                        <a:cs typeface="Times New Roman"/>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00" cap="none" spc="0" normalizeH="0" baseline="0" noProof="0" dirty="0" smtClean="0">
                          <a:ln>
                            <a:noFill/>
                          </a:ln>
                          <a:effectLst/>
                          <a:uLnTx/>
                          <a:uFillTx/>
                        </a:rPr>
                        <a:t>I</a:t>
                      </a:r>
                      <a:r>
                        <a:rPr kumimoji="0" lang="en-US" altLang="zh-CN" sz="1800" u="none" strike="noStrike" kern="100" cap="none" spc="0" normalizeH="0" baseline="-25000" noProof="0" dirty="0" smtClean="0">
                          <a:ln>
                            <a:noFill/>
                          </a:ln>
                          <a:effectLst/>
                          <a:uLnTx/>
                          <a:uFillTx/>
                        </a:rPr>
                        <a:t>5</a:t>
                      </a:r>
                      <a:endParaRPr lang="zh-CN" sz="1800" kern="100" dirty="0">
                        <a:effectLst/>
                        <a:latin typeface="Calibri"/>
                        <a:cs typeface="Times New Roman"/>
                      </a:endParaRPr>
                    </a:p>
                  </a:txBody>
                  <a:tcPr anchor="ctr"/>
                </a:tc>
                <a:extLst>
                  <a:ext uri="{0D108BD9-81ED-4DB2-BD59-A6C34878D82A}">
                    <a16:rowId xmlns:a16="http://schemas.microsoft.com/office/drawing/2014/main" val="10000"/>
                  </a:ext>
                </a:extLst>
              </a:tr>
              <a:tr h="304724">
                <a:tc>
                  <a:txBody>
                    <a:bodyPr/>
                    <a:lstStyle/>
                    <a:p>
                      <a:pPr algn="l"/>
                      <a:r>
                        <a:rPr lang="en-US" altLang="zh-CN" sz="1800" b="1" kern="100" dirty="0" smtClean="0">
                          <a:effectLst/>
                          <a:latin typeface="Times New Roman" panose="02020603050405020304" pitchFamily="18" charset="0"/>
                          <a:cs typeface="Times New Roman" panose="02020603050405020304" pitchFamily="18" charset="0"/>
                        </a:rPr>
                        <a:t>U</a:t>
                      </a:r>
                      <a:r>
                        <a:rPr lang="en-US" altLang="zh-CN" sz="1800" b="1" kern="100" baseline="-25000" dirty="0" smtClean="0">
                          <a:effectLst/>
                          <a:latin typeface="Times New Roman" panose="02020603050405020304" pitchFamily="18" charset="0"/>
                          <a:cs typeface="Times New Roman" panose="02020603050405020304" pitchFamily="18" charset="0"/>
                        </a:rPr>
                        <a:t>1</a:t>
                      </a:r>
                      <a:r>
                        <a:rPr lang="en-US" altLang="zh-CN" sz="1800" b="1" kern="100" baseline="0" dirty="0" smtClean="0">
                          <a:effectLst/>
                          <a:latin typeface="Times New Roman" panose="02020603050405020304" pitchFamily="18" charset="0"/>
                          <a:cs typeface="Times New Roman" panose="02020603050405020304" pitchFamily="18" charset="0"/>
                        </a:rPr>
                        <a:t> like</a:t>
                      </a:r>
                      <a:endParaRPr lang="zh-CN" sz="1800" b="1" kern="100" baseline="-25000" dirty="0">
                        <a:effectLst/>
                        <a:latin typeface="Times New Roman" panose="02020603050405020304" pitchFamily="18" charset="0"/>
                        <a:cs typeface="Times New Roman" panose="02020603050405020304" pitchFamily="18" charset="0"/>
                      </a:endParaRPr>
                    </a:p>
                  </a:txBody>
                  <a:tcPr marL="252000" marR="90000"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1</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1</a:t>
                      </a:r>
                      <a:endParaRPr lang="zh-CN" sz="1800" b="1" i="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3047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U</a:t>
                      </a:r>
                      <a:r>
                        <a:rPr lang="en-US" altLang="zh-CN" sz="1800" b="1" kern="100" baseline="-25000" dirty="0" smtClean="0">
                          <a:effectLst/>
                          <a:latin typeface="Times New Roman" panose="02020603050405020304" pitchFamily="18" charset="0"/>
                          <a:cs typeface="Times New Roman" panose="02020603050405020304" pitchFamily="18" charset="0"/>
                        </a:rPr>
                        <a:t>1 </a:t>
                      </a:r>
                      <a:r>
                        <a:rPr lang="en-US" altLang="zh-CN" sz="1800" b="1" kern="100" baseline="0" dirty="0" smtClean="0">
                          <a:effectLst/>
                          <a:latin typeface="Times New Roman" panose="02020603050405020304" pitchFamily="18" charset="0"/>
                          <a:cs typeface="Times New Roman" panose="02020603050405020304" pitchFamily="18" charset="0"/>
                        </a:rPr>
                        <a:t>dislike</a:t>
                      </a:r>
                      <a:endParaRPr lang="zh-CN" sz="1800" b="1" kern="100" baseline="-25000" dirty="0">
                        <a:effectLst/>
                        <a:latin typeface="Times New Roman" panose="02020603050405020304" pitchFamily="18" charset="0"/>
                        <a:cs typeface="Times New Roman" panose="02020603050405020304" pitchFamily="18" charset="0"/>
                      </a:endParaRPr>
                    </a:p>
                  </a:txBody>
                  <a:tcPr marL="252000" marR="90000"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1</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1</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304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u="none" strike="noStrike" kern="100" cap="none" spc="0" normalizeH="0" baseline="0" noProof="0" dirty="0" smtClean="0">
                          <a:ln>
                            <a:noFill/>
                          </a:ln>
                          <a:effectLst/>
                          <a:uLnTx/>
                          <a:uFillTx/>
                          <a:latin typeface="Times New Roman" panose="02020603050405020304" pitchFamily="18" charset="0"/>
                          <a:cs typeface="Times New Roman" panose="02020603050405020304" pitchFamily="18" charset="0"/>
                        </a:rPr>
                        <a:t>U</a:t>
                      </a:r>
                      <a:r>
                        <a:rPr kumimoji="0" lang="en-US" altLang="zh-CN" sz="1800" b="1" u="none" strike="noStrike" kern="100" cap="none" spc="0" normalizeH="0" baseline="-25000" noProof="0" dirty="0" smtClean="0">
                          <a:ln>
                            <a:noFill/>
                          </a:ln>
                          <a:effectLst/>
                          <a:uLnTx/>
                          <a:uFillTx/>
                          <a:latin typeface="Times New Roman" panose="02020603050405020304" pitchFamily="18" charset="0"/>
                          <a:cs typeface="Times New Roman" panose="02020603050405020304" pitchFamily="18" charset="0"/>
                        </a:rPr>
                        <a:t>2</a:t>
                      </a:r>
                      <a:r>
                        <a:rPr kumimoji="0" lang="en-US" altLang="zh-CN" sz="1800" b="1" u="none" strike="noStrike" kern="100" cap="none" spc="0" normalizeH="0" baseline="0" noProof="0" dirty="0" smtClean="0">
                          <a:ln>
                            <a:noFill/>
                          </a:ln>
                          <a:effectLst/>
                          <a:uLnTx/>
                          <a:uFillTx/>
                          <a:latin typeface="Times New Roman" panose="02020603050405020304" pitchFamily="18" charset="0"/>
                          <a:cs typeface="Times New Roman" panose="02020603050405020304" pitchFamily="18" charset="0"/>
                        </a:rPr>
                        <a:t> like</a:t>
                      </a:r>
                      <a:endParaRPr lang="zh-CN" sz="1800" b="1" kern="100" dirty="0">
                        <a:effectLst/>
                        <a:latin typeface="Times New Roman" panose="02020603050405020304" pitchFamily="18" charset="0"/>
                        <a:cs typeface="Times New Roman" panose="02020603050405020304" pitchFamily="18" charset="0"/>
                      </a:endParaRPr>
                    </a:p>
                  </a:txBody>
                  <a:tcPr marL="252000" marR="90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304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u="none" strike="noStrike" kern="100" cap="none" spc="0" normalizeH="0" baseline="0" noProof="0" dirty="0" smtClean="0">
                          <a:ln>
                            <a:noFill/>
                          </a:ln>
                          <a:effectLst/>
                          <a:uLnTx/>
                          <a:uFillTx/>
                          <a:latin typeface="Times New Roman" panose="02020603050405020304" pitchFamily="18" charset="0"/>
                          <a:cs typeface="Times New Roman" panose="02020603050405020304" pitchFamily="18" charset="0"/>
                        </a:rPr>
                        <a:t>U</a:t>
                      </a:r>
                      <a:r>
                        <a:rPr kumimoji="0" lang="en-US" altLang="zh-CN" sz="1800" b="1" u="none" strike="noStrike" kern="100" cap="none" spc="0" normalizeH="0" baseline="-25000" noProof="0" dirty="0" smtClean="0">
                          <a:ln>
                            <a:noFill/>
                          </a:ln>
                          <a:effectLst/>
                          <a:uLnTx/>
                          <a:uFillTx/>
                          <a:latin typeface="Times New Roman" panose="02020603050405020304" pitchFamily="18" charset="0"/>
                          <a:cs typeface="Times New Roman" panose="02020603050405020304" pitchFamily="18" charset="0"/>
                        </a:rPr>
                        <a:t>2 </a:t>
                      </a:r>
                      <a:r>
                        <a:rPr kumimoji="0" lang="en-US" altLang="zh-CN" sz="1800" b="1" u="none" strike="noStrike" kern="100" cap="none" spc="0" normalizeH="0" baseline="0" noProof="0" dirty="0" smtClean="0">
                          <a:ln>
                            <a:noFill/>
                          </a:ln>
                          <a:effectLst/>
                          <a:uLnTx/>
                          <a:uFillTx/>
                          <a:latin typeface="Times New Roman" panose="02020603050405020304" pitchFamily="18" charset="0"/>
                          <a:cs typeface="Times New Roman" panose="02020603050405020304" pitchFamily="18" charset="0"/>
                        </a:rPr>
                        <a:t>dislike</a:t>
                      </a:r>
                      <a:endParaRPr lang="zh-CN" sz="1800" b="1" kern="100" dirty="0">
                        <a:effectLst/>
                        <a:latin typeface="Times New Roman" panose="02020603050405020304" pitchFamily="18" charset="0"/>
                        <a:cs typeface="Times New Roman" panose="02020603050405020304" pitchFamily="18" charset="0"/>
                      </a:endParaRPr>
                    </a:p>
                  </a:txBody>
                  <a:tcPr marL="252000" marR="90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1</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1</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1</a:t>
                      </a:r>
                      <a:endParaRPr lang="zh-CN" sz="1800" b="1" i="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r h="3047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00" dirty="0" smtClean="0">
                          <a:effectLst/>
                          <a:latin typeface="Times New Roman" panose="02020603050405020304" pitchFamily="18" charset="0"/>
                          <a:cs typeface="Times New Roman" panose="02020603050405020304" pitchFamily="18" charset="0"/>
                        </a:rPr>
                        <a:t>U</a:t>
                      </a:r>
                      <a:r>
                        <a:rPr lang="en-US" altLang="zh-CN" sz="1800" b="1" kern="100" baseline="-25000" dirty="0" smtClean="0">
                          <a:effectLst/>
                          <a:latin typeface="Times New Roman" panose="02020603050405020304" pitchFamily="18" charset="0"/>
                          <a:cs typeface="Times New Roman" panose="02020603050405020304" pitchFamily="18" charset="0"/>
                        </a:rPr>
                        <a:t>3 </a:t>
                      </a:r>
                      <a:r>
                        <a:rPr lang="en-US" altLang="zh-CN" sz="1800" b="1" kern="100" baseline="0" dirty="0" smtClean="0">
                          <a:effectLst/>
                          <a:latin typeface="Times New Roman" panose="02020603050405020304" pitchFamily="18" charset="0"/>
                          <a:cs typeface="Times New Roman" panose="02020603050405020304" pitchFamily="18" charset="0"/>
                        </a:rPr>
                        <a:t>like</a:t>
                      </a:r>
                      <a:endParaRPr lang="zh-CN" altLang="zh-CN" sz="1800" b="1" kern="100" baseline="-25000" dirty="0">
                        <a:effectLst/>
                        <a:latin typeface="Times New Roman" panose="02020603050405020304" pitchFamily="18" charset="0"/>
                        <a:cs typeface="Times New Roman" panose="02020603050405020304" pitchFamily="18" charset="0"/>
                      </a:endParaRPr>
                    </a:p>
                  </a:txBody>
                  <a:tcPr marL="252000" marR="90000"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1</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1</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1</a:t>
                      </a:r>
                      <a:endParaRPr lang="zh-CN" sz="1800" b="1" i="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5"/>
                  </a:ext>
                </a:extLst>
              </a:tr>
              <a:tr h="304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u="none" strike="noStrike" kern="100" cap="none" spc="0" normalizeH="0" baseline="0" noProof="0" dirty="0" smtClean="0">
                          <a:ln>
                            <a:noFill/>
                          </a:ln>
                          <a:effectLst/>
                          <a:uLnTx/>
                          <a:uFillTx/>
                          <a:latin typeface="Times New Roman" panose="02020603050405020304" pitchFamily="18" charset="0"/>
                          <a:cs typeface="Times New Roman" panose="02020603050405020304" pitchFamily="18" charset="0"/>
                        </a:rPr>
                        <a:t>U</a:t>
                      </a:r>
                      <a:r>
                        <a:rPr kumimoji="0" lang="en-US" altLang="zh-CN" sz="1800" b="1" u="none" strike="noStrike" kern="100" cap="none" spc="0" normalizeH="0" baseline="-25000" noProof="0" dirty="0" smtClean="0">
                          <a:ln>
                            <a:noFill/>
                          </a:ln>
                          <a:effectLst/>
                          <a:uLnTx/>
                          <a:uFillTx/>
                          <a:latin typeface="Times New Roman" panose="02020603050405020304" pitchFamily="18" charset="0"/>
                          <a:cs typeface="Times New Roman" panose="02020603050405020304" pitchFamily="18" charset="0"/>
                        </a:rPr>
                        <a:t>3 </a:t>
                      </a:r>
                      <a:r>
                        <a:rPr kumimoji="0" lang="en-US" altLang="zh-CN" sz="1800" b="1" u="none" strike="noStrike" kern="100" cap="none" spc="0" normalizeH="0" baseline="0" noProof="0" dirty="0" smtClean="0">
                          <a:ln>
                            <a:noFill/>
                          </a:ln>
                          <a:effectLst/>
                          <a:uLnTx/>
                          <a:uFillTx/>
                          <a:latin typeface="Times New Roman" panose="02020603050405020304" pitchFamily="18" charset="0"/>
                          <a:cs typeface="Times New Roman" panose="02020603050405020304" pitchFamily="18" charset="0"/>
                        </a:rPr>
                        <a:t>dislike</a:t>
                      </a:r>
                      <a:endParaRPr lang="zh-CN" sz="1800" b="1" kern="100" dirty="0">
                        <a:effectLst/>
                        <a:latin typeface="Times New Roman" panose="02020603050405020304" pitchFamily="18" charset="0"/>
                        <a:cs typeface="Times New Roman" panose="02020603050405020304" pitchFamily="18" charset="0"/>
                      </a:endParaRPr>
                    </a:p>
                  </a:txBody>
                  <a:tcPr marL="252000" marR="90000"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0</a:t>
                      </a:r>
                      <a:endParaRPr lang="zh-CN" sz="1800" b="1" i="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6"/>
                  </a:ext>
                </a:extLst>
              </a:tr>
              <a:tr h="304724">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Class Label</a:t>
                      </a:r>
                      <a:endParaRPr lang="zh-CN" sz="1800" b="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Dislike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Like</a:t>
                      </a:r>
                      <a:endParaRPr lang="zh-CN" sz="1800" b="1" i="1" kern="10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b="1" kern="100" dirty="0" smtClean="0">
                          <a:effectLst/>
                          <a:latin typeface="Times New Roman" panose="02020603050405020304" pitchFamily="18" charset="0"/>
                          <a:cs typeface="Times New Roman" panose="02020603050405020304" pitchFamily="18" charset="0"/>
                        </a:rPr>
                        <a:t>?</a:t>
                      </a:r>
                      <a:endParaRPr lang="zh-CN" sz="1800" b="1" i="1" kern="1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7"/>
                  </a:ext>
                </a:extLst>
              </a:tr>
            </a:tbl>
          </a:graphicData>
        </a:graphic>
      </p:graphicFrame>
      <p:sp>
        <p:nvSpPr>
          <p:cNvPr id="9" name="文本框 8"/>
          <p:cNvSpPr txBox="1"/>
          <p:nvPr/>
        </p:nvSpPr>
        <p:spPr>
          <a:xfrm>
            <a:off x="277086" y="27712"/>
            <a:ext cx="618086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协同过滤算法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下箭头 5"/>
          <p:cNvSpPr/>
          <p:nvPr/>
        </p:nvSpPr>
        <p:spPr>
          <a:xfrm>
            <a:off x="4572000" y="2883251"/>
            <a:ext cx="304800" cy="762000"/>
          </a:xfrm>
          <a:prstGeom prst="down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63909" y="734236"/>
            <a:ext cx="3140603" cy="535531"/>
          </a:xfrm>
          <a:prstGeom prst="rect">
            <a:avLst/>
          </a:prstGeom>
        </p:spPr>
        <p:txBody>
          <a:bodyPr wrap="none">
            <a:spAutoFit/>
          </a:bodyPr>
          <a:lstStyle/>
          <a:p>
            <a:pPr indent="0" algn="just">
              <a:lnSpc>
                <a:spcPct val="120000"/>
              </a:lnSpc>
              <a:spcBef>
                <a:spcPts val="0"/>
              </a:spcBef>
              <a:buSzPct val="70000"/>
              <a:buFont typeface="Wingdings" panose="05000000000000000000" pitchFamily="2" charset="2"/>
              <a:buChar char="Ø"/>
            </a:pP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hlinkClick r:id="rId2"/>
              </a:rPr>
              <a:t>基于模型的</a:t>
            </a:r>
            <a:r>
              <a:rPr lang="zh-CN" altLang="en-US" sz="2400" b="1" dirty="0">
                <a:latin typeface="黑体" panose="02010609060101010101" pitchFamily="49" charset="-122"/>
                <a:ea typeface="黑体" panose="02010609060101010101" pitchFamily="49" charset="-122"/>
                <a:cs typeface="Times New Roman" panose="02020603050405020304" pitchFamily="18" charset="0"/>
                <a:hlinkClick r:id="rId2"/>
              </a:rPr>
              <a:t>协同过滤</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3000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FA490B-4614-47BE-A024-EAB7EC141039}"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AA1FFF48-E6B6-4D09-A083-0394F0202530}" type="slidenum">
              <a:rPr lang="zh-CN" altLang="en-US" smtClean="0"/>
              <a:pPr/>
              <a:t>4</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sp>
        <p:nvSpPr>
          <p:cNvPr id="5" name="矩形 4"/>
          <p:cNvSpPr/>
          <p:nvPr/>
        </p:nvSpPr>
        <p:spPr>
          <a:xfrm>
            <a:off x="387626" y="726603"/>
            <a:ext cx="8378687" cy="5010602"/>
          </a:xfrm>
          <a:prstGeom prst="rect">
            <a:avLst/>
          </a:prstGeom>
        </p:spPr>
        <p:txBody>
          <a:bodyPr wrap="square">
            <a:spAutoFit/>
          </a:bodyPr>
          <a:lstStyle/>
          <a:p>
            <a:pPr algn="just">
              <a:lnSpc>
                <a:spcPct val="150000"/>
              </a:lnSpc>
            </a:pPr>
            <a:r>
              <a:rPr lang="zh-CN" altLang="en-US" sz="2400" b="1" dirty="0" smtClean="0">
                <a:latin typeface="楷体" panose="02010609060101010101" pitchFamily="49" charset="-122"/>
                <a:ea typeface="楷体" panose="02010609060101010101" pitchFamily="49" charset="-122"/>
              </a:rPr>
              <a:t>    推荐</a:t>
            </a:r>
            <a:r>
              <a:rPr lang="zh-CN" altLang="en-US" sz="2400" b="1" dirty="0">
                <a:latin typeface="楷体" panose="02010609060101010101" pitchFamily="49" charset="-122"/>
                <a:ea typeface="楷体" panose="02010609060101010101" pitchFamily="49" charset="-122"/>
              </a:rPr>
              <a:t>系统可以预测用户对某个项目的评分或偏好</a:t>
            </a:r>
            <a:r>
              <a:rPr lang="zh-CN" altLang="en-US" sz="2400" b="1" dirty="0" smtClean="0">
                <a:latin typeface="楷体" panose="02010609060101010101" pitchFamily="49" charset="-122"/>
                <a:ea typeface="楷体" panose="02010609060101010101" pitchFamily="49" charset="-122"/>
              </a:rPr>
              <a:t>，帮助</a:t>
            </a:r>
            <a:r>
              <a:rPr lang="zh-CN" altLang="en-US" sz="2400" b="1" dirty="0">
                <a:latin typeface="楷体" panose="02010609060101010101" pitchFamily="49" charset="-122"/>
                <a:ea typeface="楷体" panose="02010609060101010101" pitchFamily="49" charset="-122"/>
              </a:rPr>
              <a:t>人们发现他们从未想过要搜索的有趣或信息性的</a:t>
            </a:r>
            <a:r>
              <a:rPr lang="zh-CN" altLang="en-US" sz="2400" b="1" dirty="0" smtClean="0">
                <a:latin typeface="楷体" panose="02010609060101010101" pitchFamily="49" charset="-122"/>
                <a:ea typeface="楷体" panose="02010609060101010101" pitchFamily="49" charset="-122"/>
              </a:rPr>
              <a:t>东西，是数据</a:t>
            </a:r>
            <a:r>
              <a:rPr lang="zh-CN" altLang="en-US" sz="2400" b="1" dirty="0">
                <a:latin typeface="楷体" panose="02010609060101010101" pitchFamily="49" charset="-122"/>
                <a:ea typeface="楷体" panose="02010609060101010101" pitchFamily="49" charset="-122"/>
              </a:rPr>
              <a:t>挖掘最有影响力的应用</a:t>
            </a:r>
            <a:r>
              <a:rPr lang="zh-CN" altLang="en-US" sz="2400" b="1" dirty="0" smtClean="0">
                <a:latin typeface="楷体" panose="02010609060101010101" pitchFamily="49" charset="-122"/>
                <a:ea typeface="楷体" panose="02010609060101010101" pitchFamily="49" charset="-122"/>
              </a:rPr>
              <a:t>之一。</a:t>
            </a:r>
            <a:endParaRPr lang="en-US" altLang="zh-CN" sz="2400" b="1" dirty="0">
              <a:latin typeface="楷体" panose="02010609060101010101" pitchFamily="49" charset="-122"/>
              <a:ea typeface="楷体" panose="02010609060101010101" pitchFamily="49" charset="-122"/>
            </a:endParaRPr>
          </a:p>
          <a:p>
            <a:pPr algn="just">
              <a:lnSpc>
                <a:spcPct val="120000"/>
              </a:lnSpc>
              <a:spcBef>
                <a:spcPts val="600"/>
              </a:spcBef>
              <a:buSzPct val="60000"/>
              <a:buFont typeface="Wingdings" panose="05000000000000000000" pitchFamily="2" charset="2"/>
              <a:buChar char="l"/>
            </a:pPr>
            <a:r>
              <a:rPr lang="zh-CN" altLang="en-US" sz="2400" b="1" dirty="0" smtClean="0">
                <a:latin typeface="黑体" panose="02010609060101010101" pitchFamily="49" charset="-122"/>
                <a:ea typeface="黑体" panose="02010609060101010101" pitchFamily="49" charset="-122"/>
              </a:rPr>
              <a:t>基于</a:t>
            </a:r>
            <a:r>
              <a:rPr lang="zh-CN" altLang="en-US" sz="2400" b="1" dirty="0">
                <a:latin typeface="黑体" panose="02010609060101010101" pitchFamily="49" charset="-122"/>
                <a:ea typeface="黑体" panose="02010609060101010101" pitchFamily="49" charset="-122"/>
              </a:rPr>
              <a:t>内容的</a:t>
            </a:r>
            <a:r>
              <a:rPr lang="zh-CN" altLang="en-US" sz="2400" b="1" dirty="0" smtClean="0">
                <a:latin typeface="黑体" panose="02010609060101010101" pitchFamily="49" charset="-122"/>
                <a:ea typeface="黑体" panose="02010609060101010101" pitchFamily="49" charset="-122"/>
              </a:rPr>
              <a:t>过滤</a:t>
            </a:r>
            <a:r>
              <a:rPr lang="zh-CN" altLang="en-US" sz="2400" dirty="0" smtClean="0">
                <a:latin typeface="黑体" panose="02010609060101010101" pitchFamily="49" charset="-122"/>
                <a:ea typeface="黑体" panose="02010609060101010101" pitchFamily="49" charset="-122"/>
              </a:rPr>
              <a:t>算法</a:t>
            </a:r>
            <a:endParaRPr lang="en-US" altLang="zh-CN" sz="2400" b="1" dirty="0" smtClean="0">
              <a:latin typeface="楷体" panose="02010609060101010101" pitchFamily="49" charset="-122"/>
              <a:ea typeface="楷体" panose="02010609060101010101" pitchFamily="49" charset="-122"/>
            </a:endParaRPr>
          </a:p>
          <a:p>
            <a:pPr marL="342900" algn="just">
              <a:lnSpc>
                <a:spcPct val="150000"/>
              </a:lnSpc>
              <a:buSzPct val="60000"/>
              <a:buFont typeface="Wingdings" panose="05000000000000000000" pitchFamily="2" charset="2"/>
              <a:buChar char="Ø"/>
            </a:pPr>
            <a:r>
              <a:rPr lang="zh-CN" altLang="en-US" sz="2400" b="1" dirty="0" smtClean="0">
                <a:latin typeface="楷体" panose="02010609060101010101" pitchFamily="49" charset="-122"/>
                <a:ea typeface="楷体" panose="02010609060101010101" pitchFamily="49" charset="-122"/>
              </a:rPr>
              <a:t>侧重</a:t>
            </a:r>
            <a:r>
              <a:rPr lang="zh-CN" altLang="en-US" sz="2400" b="1" dirty="0">
                <a:latin typeface="楷体" panose="02010609060101010101" pitchFamily="49" charset="-122"/>
                <a:ea typeface="楷体" panose="02010609060101010101" pitchFamily="49" charset="-122"/>
              </a:rPr>
              <a:t>于项目的</a:t>
            </a:r>
            <a:r>
              <a:rPr lang="zh-CN" altLang="en-US" sz="2400" b="1" dirty="0" smtClean="0">
                <a:latin typeface="楷体" panose="02010609060101010101" pitchFamily="49" charset="-122"/>
                <a:ea typeface="楷体" panose="02010609060101010101" pitchFamily="49" charset="-122"/>
              </a:rPr>
              <a:t>特征（作者、类型等）</a:t>
            </a:r>
            <a:endParaRPr lang="en-US" altLang="zh-CN" sz="2400" b="1" dirty="0" smtClean="0">
              <a:latin typeface="楷体" panose="02010609060101010101" pitchFamily="49" charset="-122"/>
              <a:ea typeface="楷体" panose="02010609060101010101" pitchFamily="49" charset="-122"/>
            </a:endParaRPr>
          </a:p>
          <a:p>
            <a:pPr marL="342900" algn="just">
              <a:lnSpc>
                <a:spcPct val="150000"/>
              </a:lnSpc>
              <a:buSzPct val="60000"/>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推荐与用户过去喜欢的相似的</a:t>
            </a:r>
            <a:r>
              <a:rPr lang="zh-CN" altLang="en-US" sz="2400" b="1" dirty="0" smtClean="0">
                <a:latin typeface="楷体" panose="02010609060101010101" pitchFamily="49" charset="-122"/>
                <a:ea typeface="楷体" panose="02010609060101010101" pitchFamily="49" charset="-122"/>
              </a:rPr>
              <a:t>项目</a:t>
            </a:r>
            <a:endParaRPr lang="en-US" altLang="zh-CN" dirty="0"/>
          </a:p>
          <a:p>
            <a:pPr algn="just">
              <a:lnSpc>
                <a:spcPct val="120000"/>
              </a:lnSpc>
              <a:spcBef>
                <a:spcPts val="600"/>
              </a:spcBef>
              <a:buSzPct val="60000"/>
              <a:buFont typeface="Wingdings" panose="05000000000000000000" pitchFamily="2" charset="2"/>
              <a:buChar char="l"/>
            </a:pPr>
            <a:r>
              <a:rPr lang="zh-CN" altLang="en-US" sz="2400" b="1" dirty="0">
                <a:latin typeface="黑体" panose="02010609060101010101" pitchFamily="49" charset="-122"/>
                <a:ea typeface="黑体" panose="02010609060101010101" pitchFamily="49" charset="-122"/>
              </a:rPr>
              <a:t>协同过滤算法</a:t>
            </a:r>
            <a:endParaRPr lang="en-US" altLang="zh-CN" sz="2400" b="1" dirty="0">
              <a:latin typeface="黑体" panose="02010609060101010101" pitchFamily="49" charset="-122"/>
              <a:ea typeface="黑体" panose="02010609060101010101" pitchFamily="49" charset="-122"/>
            </a:endParaRPr>
          </a:p>
          <a:p>
            <a:pPr marL="342900" algn="just">
              <a:lnSpc>
                <a:spcPct val="150000"/>
              </a:lnSpc>
              <a:buSzPct val="60000"/>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根据用户与其他用户的相似性来预测用户的喜好</a:t>
            </a:r>
            <a:endParaRPr lang="en-US" altLang="zh-CN" sz="2400" b="1" dirty="0">
              <a:latin typeface="楷体" panose="02010609060101010101" pitchFamily="49" charset="-122"/>
              <a:ea typeface="楷体" panose="02010609060101010101" pitchFamily="49" charset="-122"/>
            </a:endParaRPr>
          </a:p>
          <a:p>
            <a:pPr marL="342900" algn="just">
              <a:lnSpc>
                <a:spcPct val="150000"/>
              </a:lnSpc>
              <a:buSzPct val="60000"/>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类似于询问朋友的意见</a:t>
            </a:r>
          </a:p>
        </p:txBody>
      </p:sp>
      <p:sp>
        <p:nvSpPr>
          <p:cNvPr id="6" name="文本框 5"/>
          <p:cNvSpPr txBox="1"/>
          <p:nvPr/>
        </p:nvSpPr>
        <p:spPr>
          <a:xfrm>
            <a:off x="385894" y="27712"/>
            <a:ext cx="3696575"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推荐算法概述</a:t>
            </a:r>
            <a:endParaRPr lang="zh-CN" altLang="en-US" sz="3600" b="1" dirty="0">
              <a:latin typeface="黑体" panose="02010609060101010101" pitchFamily="49" charset="-122"/>
              <a:ea typeface="黑体" panose="02010609060101010101" pitchFamily="49" charset="-122"/>
            </a:endParaRPr>
          </a:p>
        </p:txBody>
      </p:sp>
      <p:pic>
        <p:nvPicPr>
          <p:cNvPr id="7" name="Picture 4" descr="Amazon.com-Logo.svg">
            <a:hlinkClick r:id="rId3"/>
          </p:cNvPr>
          <p:cNvPicPr>
            <a:picLocks noChangeAspect="1" noChangeArrowheads="1"/>
          </p:cNvPicPr>
          <p:nvPr/>
        </p:nvPicPr>
        <p:blipFill>
          <a:blip r:embed="rId4" cstate="print"/>
          <a:srcRect/>
          <a:stretch>
            <a:fillRect/>
          </a:stretch>
        </p:blipFill>
        <p:spPr bwMode="auto">
          <a:xfrm>
            <a:off x="3510395" y="5940720"/>
            <a:ext cx="2143125" cy="428626"/>
          </a:xfrm>
          <a:prstGeom prst="rect">
            <a:avLst/>
          </a:prstGeom>
          <a:noFill/>
        </p:spPr>
      </p:pic>
      <p:pic>
        <p:nvPicPr>
          <p:cNvPr id="8" name="Picture 2" descr="m o v i e l e n s - helping you find the right movies">
            <a:hlinkClick r:id="rId5"/>
          </p:cNvPr>
          <p:cNvPicPr>
            <a:picLocks noChangeAspect="1" noChangeArrowheads="1"/>
          </p:cNvPicPr>
          <p:nvPr/>
        </p:nvPicPr>
        <p:blipFill>
          <a:blip r:embed="rId6" cstate="print"/>
          <a:srcRect/>
          <a:stretch>
            <a:fillRect/>
          </a:stretch>
        </p:blipFill>
        <p:spPr bwMode="auto">
          <a:xfrm>
            <a:off x="6253595" y="5883569"/>
            <a:ext cx="2238375" cy="438151"/>
          </a:xfrm>
          <a:prstGeom prst="rect">
            <a:avLst/>
          </a:prstGeom>
          <a:noFill/>
        </p:spPr>
      </p:pic>
      <p:pic>
        <p:nvPicPr>
          <p:cNvPr id="9"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21873" b="19051"/>
          <a:stretch/>
        </p:blipFill>
        <p:spPr bwMode="auto">
          <a:xfrm>
            <a:off x="614795" y="5782990"/>
            <a:ext cx="2362200" cy="69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14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2C16-7CA3-4C69-ABBB-AFF2663E6EBA}" type="datetime1">
              <a:rPr lang="zh-CN" altLang="en-US" smtClean="0"/>
              <a:pPr/>
              <a:t>2021/7/26</a:t>
            </a:fld>
            <a:endParaRPr lang="zh-CN" altLang="en-US"/>
          </a:p>
        </p:txBody>
      </p:sp>
      <p:sp>
        <p:nvSpPr>
          <p:cNvPr id="4" name="灯片编号占位符 3"/>
          <p:cNvSpPr>
            <a:spLocks noGrp="1"/>
          </p:cNvSpPr>
          <p:nvPr>
            <p:ph type="sldNum" sz="quarter" idx="12"/>
          </p:nvPr>
        </p:nvSpPr>
        <p:spPr/>
        <p:txBody>
          <a:bodyPr/>
          <a:lstStyle/>
          <a:p>
            <a:fld id="{ED9DB458-EAB0-425B-A087-2C372AAEBB1E}" type="slidenum">
              <a:rPr lang="zh-CN" altLang="en-US" smtClean="0"/>
              <a:pPr/>
              <a:t>40</a:t>
            </a:fld>
            <a:endParaRPr lang="zh-CN" altLang="en-US"/>
          </a:p>
        </p:txBody>
      </p:sp>
      <p:sp>
        <p:nvSpPr>
          <p:cNvPr id="3" name="页脚占位符 2"/>
          <p:cNvSpPr>
            <a:spLocks noGrp="1"/>
          </p:cNvSpPr>
          <p:nvPr>
            <p:ph type="ftr" sz="quarter" idx="3"/>
          </p:nvPr>
        </p:nvSpPr>
        <p:spPr/>
        <p:txBody>
          <a:bodyPr/>
          <a:lstStyle/>
          <a:p>
            <a:r>
              <a:rPr lang="zh-CN" altLang="en-US" smtClean="0"/>
              <a:t>推荐算法</a:t>
            </a:r>
            <a:endParaRPr lang="zh-CN" altLang="en-US"/>
          </a:p>
        </p:txBody>
      </p:sp>
      <p:pic>
        <p:nvPicPr>
          <p:cNvPr id="5" name="Picture 2" descr="http://4.bp.blogspot.com/-VBx4r_I3-0o/UVl5cCcGKOI/AAAAAAAADCs/nj5mMcBDNzE/s1600/break.JP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35479" y="1549029"/>
            <a:ext cx="4122471" cy="392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00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5</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485003" y="975979"/>
            <a:ext cx="5640306" cy="4586622"/>
          </a:xfrm>
          <a:prstGeom prst="rect">
            <a:avLst/>
          </a:prstGeom>
          <a:noFill/>
          <a:ln w="9525">
            <a:noFill/>
            <a:miter lim="800000"/>
            <a:headEnd/>
            <a:tailEnd/>
          </a:ln>
          <a:effectLst/>
        </p:spPr>
      </p:pic>
      <p:pic>
        <p:nvPicPr>
          <p:cNvPr id="6" name="Picture 2" descr="http://news.newsxc.com/UploadFiles/201005/20100513163746658.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125309" y="1905000"/>
            <a:ext cx="2637691" cy="2209800"/>
          </a:xfrm>
          <a:prstGeom prst="rect">
            <a:avLst/>
          </a:prstGeom>
          <a:noFill/>
        </p:spPr>
      </p:pic>
      <p:sp>
        <p:nvSpPr>
          <p:cNvPr id="7" name="矩形 6"/>
          <p:cNvSpPr/>
          <p:nvPr/>
        </p:nvSpPr>
        <p:spPr>
          <a:xfrm>
            <a:off x="2082863" y="5728643"/>
            <a:ext cx="5403787" cy="461665"/>
          </a:xfrm>
          <a:prstGeom prst="rect">
            <a:avLst/>
          </a:prstGeom>
        </p:spPr>
        <p:txBody>
          <a:bodyPr wrap="none">
            <a:spAutoFit/>
          </a:bodyPr>
          <a:lstStyle/>
          <a:p>
            <a:r>
              <a:rPr lang="en-US" altLang="zh-CN" sz="2400" b="1" dirty="0">
                <a:solidFill>
                  <a:srgbClr val="C00000"/>
                </a:solidFill>
                <a:latin typeface="Times New Roman" panose="02020603050405020304" pitchFamily="18" charset="0"/>
                <a:cs typeface="Times New Roman" panose="02020603050405020304" pitchFamily="18" charset="0"/>
              </a:rPr>
              <a:t>Your Trash Can Be Someone's Treasure</a:t>
            </a:r>
            <a:endParaRPr lang="zh-CN" altLang="en-US" sz="2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77505" y="27712"/>
            <a:ext cx="3704964"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推荐算法概述</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2475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6</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graphicFrame>
        <p:nvGraphicFramePr>
          <p:cNvPr id="5" name="图示 4"/>
          <p:cNvGraphicFramePr/>
          <p:nvPr>
            <p:extLst>
              <p:ext uri="{D42A27DB-BD31-4B8C-83A1-F6EECF244321}">
                <p14:modId xmlns:p14="http://schemas.microsoft.com/office/powerpoint/2010/main" val="4018312348"/>
              </p:ext>
            </p:extLst>
          </p:nvPr>
        </p:nvGraphicFramePr>
        <p:xfrm>
          <a:off x="2590800" y="1232454"/>
          <a:ext cx="6477000" cy="4981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Admob logo.svg">
            <a:hlinkClick r:id="rId7"/>
          </p:cNvPr>
          <p:cNvPicPr>
            <a:picLocks noChangeAspect="1" noChangeArrowheads="1"/>
          </p:cNvPicPr>
          <p:nvPr/>
        </p:nvPicPr>
        <p:blipFill>
          <a:blip r:embed="rId8" cstate="print"/>
          <a:srcRect/>
          <a:stretch>
            <a:fillRect/>
          </a:stretch>
        </p:blipFill>
        <p:spPr bwMode="auto">
          <a:xfrm>
            <a:off x="628650" y="2767955"/>
            <a:ext cx="1905000" cy="579120"/>
          </a:xfrm>
          <a:prstGeom prst="rect">
            <a:avLst/>
          </a:prstGeom>
          <a:noFill/>
        </p:spPr>
      </p:pic>
      <p:pic>
        <p:nvPicPr>
          <p:cNvPr id="7" name="Picture 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76250" y="5099675"/>
            <a:ext cx="2228850" cy="819150"/>
          </a:xfrm>
          <a:prstGeom prst="rect">
            <a:avLst/>
          </a:prstGeom>
          <a:noFill/>
          <a:ln w="9525">
            <a:noFill/>
            <a:miter lim="800000"/>
            <a:headEnd/>
            <a:tailEnd/>
          </a:ln>
          <a:effectLst/>
        </p:spPr>
      </p:pic>
      <p:pic>
        <p:nvPicPr>
          <p:cNvPr id="8" name="Picture 5" descr="https://adshandy.com/images/adshandy.png">
            <a:hlinkClick r:id="rId10"/>
          </p:cNvPr>
          <p:cNvPicPr>
            <a:picLocks noChangeAspect="1" noChangeArrowheads="1"/>
          </p:cNvPicPr>
          <p:nvPr/>
        </p:nvPicPr>
        <p:blipFill>
          <a:blip r:embed="rId11" cstate="print"/>
          <a:srcRect/>
          <a:stretch>
            <a:fillRect/>
          </a:stretch>
        </p:blipFill>
        <p:spPr bwMode="auto">
          <a:xfrm>
            <a:off x="628650" y="4034371"/>
            <a:ext cx="2514600" cy="455704"/>
          </a:xfrm>
          <a:prstGeom prst="rect">
            <a:avLst/>
          </a:prstGeom>
          <a:noFill/>
        </p:spPr>
      </p:pic>
      <p:pic>
        <p:nvPicPr>
          <p:cNvPr id="9"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5787" y="1403195"/>
            <a:ext cx="2252663" cy="83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419450" y="27712"/>
            <a:ext cx="3663019"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推荐算法概述</a:t>
            </a:r>
            <a:endParaRPr lang="zh-CN" altLang="en-US" sz="3600" b="1" dirty="0">
              <a:latin typeface="黑体" panose="02010609060101010101" pitchFamily="49" charset="-122"/>
              <a:ea typeface="黑体" panose="02010609060101010101" pitchFamily="49" charset="-122"/>
            </a:endParaRPr>
          </a:p>
        </p:txBody>
      </p:sp>
      <p:sp>
        <p:nvSpPr>
          <p:cNvPr id="11" name="标题 1"/>
          <p:cNvSpPr txBox="1">
            <a:spLocks/>
          </p:cNvSpPr>
          <p:nvPr/>
        </p:nvSpPr>
        <p:spPr>
          <a:xfrm>
            <a:off x="3910219" y="808372"/>
            <a:ext cx="4051024"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latin typeface="楷体" panose="02010609060101010101" pitchFamily="49" charset="-122"/>
                <a:ea typeface="楷体" panose="02010609060101010101" pitchFamily="49" charset="-122"/>
              </a:rPr>
              <a:t>有针对性的广告</a:t>
            </a:r>
            <a:endParaRPr lang="zh-CN" altLang="en-US" sz="1200" b="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7328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1C9658A3-BF0B-42C1-ACE8-720FDD815AB6}"/>
                                            </p:graphicEl>
                                          </p:spTgt>
                                        </p:tgtEl>
                                        <p:attrNameLst>
                                          <p:attrName>style.visibility</p:attrName>
                                        </p:attrNameLst>
                                      </p:cBhvr>
                                      <p:to>
                                        <p:strVal val="visible"/>
                                      </p:to>
                                    </p:set>
                                    <p:animEffect transition="in" filter="fade">
                                      <p:cBhvr>
                                        <p:cTn id="7" dur="500"/>
                                        <p:tgtEl>
                                          <p:spTgt spid="5">
                                            <p:graphicEl>
                                              <a:dgm id="{1C9658A3-BF0B-42C1-ACE8-720FDD815AB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B7C686AD-29F4-4A09-8275-0B1341336088}"/>
                                            </p:graphicEl>
                                          </p:spTgt>
                                        </p:tgtEl>
                                        <p:attrNameLst>
                                          <p:attrName>style.visibility</p:attrName>
                                        </p:attrNameLst>
                                      </p:cBhvr>
                                      <p:to>
                                        <p:strVal val="visible"/>
                                      </p:to>
                                    </p:set>
                                    <p:animEffect transition="in" filter="fade">
                                      <p:cBhvr>
                                        <p:cTn id="12" dur="500"/>
                                        <p:tgtEl>
                                          <p:spTgt spid="5">
                                            <p:graphicEl>
                                              <a:dgm id="{B7C686AD-29F4-4A09-8275-0B134133608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69CA7656-0CB9-4107-BDED-228E44B06A76}"/>
                                            </p:graphicEl>
                                          </p:spTgt>
                                        </p:tgtEl>
                                        <p:attrNameLst>
                                          <p:attrName>style.visibility</p:attrName>
                                        </p:attrNameLst>
                                      </p:cBhvr>
                                      <p:to>
                                        <p:strVal val="visible"/>
                                      </p:to>
                                    </p:set>
                                    <p:animEffect transition="in" filter="fade">
                                      <p:cBhvr>
                                        <p:cTn id="15" dur="500"/>
                                        <p:tgtEl>
                                          <p:spTgt spid="5">
                                            <p:graphicEl>
                                              <a:dgm id="{69CA7656-0CB9-4107-BDED-228E44B06A7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ACD48CE-7DE3-43A7-BEBD-C65BA771C815}"/>
                                            </p:graphicEl>
                                          </p:spTgt>
                                        </p:tgtEl>
                                        <p:attrNameLst>
                                          <p:attrName>style.visibility</p:attrName>
                                        </p:attrNameLst>
                                      </p:cBhvr>
                                      <p:to>
                                        <p:strVal val="visible"/>
                                      </p:to>
                                    </p:set>
                                    <p:animEffect transition="in" filter="fade">
                                      <p:cBhvr>
                                        <p:cTn id="18" dur="500"/>
                                        <p:tgtEl>
                                          <p:spTgt spid="5">
                                            <p:graphicEl>
                                              <a:dgm id="{EACD48CE-7DE3-43A7-BEBD-C65BA771C815}"/>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50A96DA9-8A4D-4F57-B2BE-E3E0BD924967}"/>
                                            </p:graphicEl>
                                          </p:spTgt>
                                        </p:tgtEl>
                                        <p:attrNameLst>
                                          <p:attrName>style.visibility</p:attrName>
                                        </p:attrNameLst>
                                      </p:cBhvr>
                                      <p:to>
                                        <p:strVal val="visible"/>
                                      </p:to>
                                    </p:set>
                                    <p:animEffect transition="in" filter="fade">
                                      <p:cBhvr>
                                        <p:cTn id="21" dur="500"/>
                                        <p:tgtEl>
                                          <p:spTgt spid="5">
                                            <p:graphicEl>
                                              <a:dgm id="{50A96DA9-8A4D-4F57-B2BE-E3E0BD924967}"/>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30A07A21-79AC-44E0-9415-6E7808560FE3}"/>
                                            </p:graphicEl>
                                          </p:spTgt>
                                        </p:tgtEl>
                                        <p:attrNameLst>
                                          <p:attrName>style.visibility</p:attrName>
                                        </p:attrNameLst>
                                      </p:cBhvr>
                                      <p:to>
                                        <p:strVal val="visible"/>
                                      </p:to>
                                    </p:set>
                                    <p:animEffect transition="in" filter="fade">
                                      <p:cBhvr>
                                        <p:cTn id="24" dur="500"/>
                                        <p:tgtEl>
                                          <p:spTgt spid="5">
                                            <p:graphicEl>
                                              <a:dgm id="{30A07A21-79AC-44E0-9415-6E7808560FE3}"/>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565283F7-F980-4810-AB70-4E7D24A4ED04}"/>
                                            </p:graphicEl>
                                          </p:spTgt>
                                        </p:tgtEl>
                                        <p:attrNameLst>
                                          <p:attrName>style.visibility</p:attrName>
                                        </p:attrNameLst>
                                      </p:cBhvr>
                                      <p:to>
                                        <p:strVal val="visible"/>
                                      </p:to>
                                    </p:set>
                                    <p:animEffect transition="in" filter="fade">
                                      <p:cBhvr>
                                        <p:cTn id="27" dur="500"/>
                                        <p:tgtEl>
                                          <p:spTgt spid="5">
                                            <p:graphicEl>
                                              <a:dgm id="{565283F7-F980-4810-AB70-4E7D24A4ED04}"/>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DB916D02-2DD0-44C0-83DC-872AAAB8A011}"/>
                                            </p:graphicEl>
                                          </p:spTgt>
                                        </p:tgtEl>
                                        <p:attrNameLst>
                                          <p:attrName>style.visibility</p:attrName>
                                        </p:attrNameLst>
                                      </p:cBhvr>
                                      <p:to>
                                        <p:strVal val="visible"/>
                                      </p:to>
                                    </p:set>
                                    <p:animEffect transition="in" filter="fade">
                                      <p:cBhvr>
                                        <p:cTn id="30" dur="500"/>
                                        <p:tgtEl>
                                          <p:spTgt spid="5">
                                            <p:graphicEl>
                                              <a:dgm id="{DB916D02-2DD0-44C0-83DC-872AAAB8A011}"/>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BBF953B2-1EEC-45C5-8772-6A7D451DF658}"/>
                                            </p:graphicEl>
                                          </p:spTgt>
                                        </p:tgtEl>
                                        <p:attrNameLst>
                                          <p:attrName>style.visibility</p:attrName>
                                        </p:attrNameLst>
                                      </p:cBhvr>
                                      <p:to>
                                        <p:strVal val="visible"/>
                                      </p:to>
                                    </p:set>
                                    <p:animEffect transition="in" filter="fade">
                                      <p:cBhvr>
                                        <p:cTn id="33" dur="500"/>
                                        <p:tgtEl>
                                          <p:spTgt spid="5">
                                            <p:graphicEl>
                                              <a:dgm id="{BBF953B2-1EEC-45C5-8772-6A7D451DF658}"/>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C2FF0516-B954-4E38-B734-B0B676F97E50}"/>
                                            </p:graphicEl>
                                          </p:spTgt>
                                        </p:tgtEl>
                                        <p:attrNameLst>
                                          <p:attrName>style.visibility</p:attrName>
                                        </p:attrNameLst>
                                      </p:cBhvr>
                                      <p:to>
                                        <p:strVal val="visible"/>
                                      </p:to>
                                    </p:set>
                                    <p:animEffect transition="in" filter="fade">
                                      <p:cBhvr>
                                        <p:cTn id="36" dur="500"/>
                                        <p:tgtEl>
                                          <p:spTgt spid="5">
                                            <p:graphicEl>
                                              <a:dgm id="{C2FF0516-B954-4E38-B734-B0B676F97E5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9C7C6DB3-16B0-4990-BBF1-EA5F6E03BBB3}"/>
                                            </p:graphicEl>
                                          </p:spTgt>
                                        </p:tgtEl>
                                        <p:attrNameLst>
                                          <p:attrName>style.visibility</p:attrName>
                                        </p:attrNameLst>
                                      </p:cBhvr>
                                      <p:to>
                                        <p:strVal val="visible"/>
                                      </p:to>
                                    </p:set>
                                    <p:animEffect transition="in" filter="fade">
                                      <p:cBhvr>
                                        <p:cTn id="39" dur="500"/>
                                        <p:tgtEl>
                                          <p:spTgt spid="5">
                                            <p:graphicEl>
                                              <a:dgm id="{9C7C6DB3-16B0-4990-BBF1-EA5F6E03BBB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7</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7"/>
          <p:cNvPicPr>
            <a:picLocks noChangeAspect="1" noChangeArrowheads="1"/>
          </p:cNvPicPr>
          <p:nvPr/>
        </p:nvPicPr>
        <p:blipFill>
          <a:blip r:embed="rId2" cstate="print"/>
          <a:srcRect/>
          <a:stretch>
            <a:fillRect/>
          </a:stretch>
        </p:blipFill>
        <p:spPr bwMode="auto">
          <a:xfrm>
            <a:off x="1299231" y="1441801"/>
            <a:ext cx="3240325" cy="4495471"/>
          </a:xfrm>
          <a:prstGeom prst="rect">
            <a:avLst/>
          </a:prstGeom>
          <a:noFill/>
        </p:spPr>
      </p:pic>
      <p:pic>
        <p:nvPicPr>
          <p:cNvPr id="6" name="Picture 10"/>
          <p:cNvPicPr>
            <a:picLocks noChangeAspect="1" noChangeArrowheads="1"/>
          </p:cNvPicPr>
          <p:nvPr/>
        </p:nvPicPr>
        <p:blipFill>
          <a:blip r:embed="rId3" cstate="print"/>
          <a:srcRect/>
          <a:stretch>
            <a:fillRect/>
          </a:stretch>
        </p:blipFill>
        <p:spPr bwMode="auto">
          <a:xfrm>
            <a:off x="4799693" y="1441801"/>
            <a:ext cx="3214710" cy="4495471"/>
          </a:xfrm>
          <a:prstGeom prst="rect">
            <a:avLst/>
          </a:prstGeom>
          <a:noFill/>
        </p:spPr>
      </p:pic>
      <p:sp>
        <p:nvSpPr>
          <p:cNvPr id="7" name="矩形 6"/>
          <p:cNvSpPr/>
          <p:nvPr/>
        </p:nvSpPr>
        <p:spPr>
          <a:xfrm>
            <a:off x="3810407" y="5937272"/>
            <a:ext cx="1733167" cy="400110"/>
          </a:xfrm>
          <a:prstGeom prst="rect">
            <a:avLst/>
          </a:prstGeom>
        </p:spPr>
        <p:txBody>
          <a:bodyPr wrap="none">
            <a:spAutoFit/>
          </a:bodyPr>
          <a:lstStyle/>
          <a:p>
            <a:r>
              <a:rPr lang="zh-CN" altLang="en-US" sz="2000" b="1" dirty="0">
                <a:latin typeface="楷体" panose="02010609060101010101" pitchFamily="49" charset="-122"/>
                <a:ea typeface="楷体" panose="02010609060101010101" pitchFamily="49" charset="-122"/>
              </a:rPr>
              <a:t>移动广告平台</a:t>
            </a:r>
          </a:p>
        </p:txBody>
      </p:sp>
      <p:sp>
        <p:nvSpPr>
          <p:cNvPr id="8" name="文本框 7"/>
          <p:cNvSpPr txBox="1"/>
          <p:nvPr/>
        </p:nvSpPr>
        <p:spPr>
          <a:xfrm>
            <a:off x="277086" y="27712"/>
            <a:ext cx="3805383"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推荐算法概述</a:t>
            </a:r>
            <a:endParaRPr lang="zh-CN" altLang="en-US" sz="3600" b="1" dirty="0">
              <a:latin typeface="黑体" panose="02010609060101010101" pitchFamily="49" charset="-122"/>
              <a:ea typeface="黑体" panose="02010609060101010101" pitchFamily="49" charset="-122"/>
            </a:endParaRPr>
          </a:p>
        </p:txBody>
      </p:sp>
      <p:sp>
        <p:nvSpPr>
          <p:cNvPr id="9" name="文本框 8"/>
          <p:cNvSpPr txBox="1"/>
          <p:nvPr/>
        </p:nvSpPr>
        <p:spPr>
          <a:xfrm>
            <a:off x="378070" y="831511"/>
            <a:ext cx="8352692" cy="523220"/>
          </a:xfrm>
          <a:prstGeom prst="rect">
            <a:avLst/>
          </a:prstGeom>
          <a:noFill/>
        </p:spPr>
        <p:txBody>
          <a:bodyPr wrap="square" rtlCol="0">
            <a:spAutoFit/>
          </a:bodyPr>
          <a:lstStyle/>
          <a:p>
            <a:pPr algn="ctr"/>
            <a:r>
              <a:rPr lang="zh-CN" altLang="en-US" sz="2800" b="1" dirty="0" smtClean="0">
                <a:latin typeface="楷体" panose="02010609060101010101" pitchFamily="49" charset="-122"/>
                <a:ea typeface="楷体" panose="02010609060101010101" pitchFamily="49" charset="-122"/>
              </a:rPr>
              <a:t>广告推荐：根据用户身份来推荐</a:t>
            </a:r>
            <a:endParaRPr lang="zh-CN" altLang="en-US" sz="28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6323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174C05-0F9D-4842-B5C7-B05813029C6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8</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p:pic>
        <p:nvPicPr>
          <p:cNvPr id="5" name="Picture 1"/>
          <p:cNvPicPr>
            <a:picLocks noChangeAspect="1" noChangeArrowheads="1"/>
          </p:cNvPicPr>
          <p:nvPr/>
        </p:nvPicPr>
        <p:blipFill>
          <a:blip r:embed="rId2" cstate="screen"/>
          <a:srcRect/>
          <a:stretch>
            <a:fillRect/>
          </a:stretch>
        </p:blipFill>
        <p:spPr bwMode="auto">
          <a:xfrm>
            <a:off x="609600" y="2988363"/>
            <a:ext cx="1921504" cy="1447800"/>
          </a:xfrm>
          <a:prstGeom prst="rect">
            <a:avLst/>
          </a:prstGeom>
          <a:noFill/>
          <a:ln w="9525">
            <a:noFill/>
            <a:miter lim="800000"/>
            <a:headEnd/>
            <a:tailEnd/>
          </a:ln>
          <a:effectLst/>
        </p:spPr>
      </p:pic>
      <p:pic>
        <p:nvPicPr>
          <p:cNvPr id="6" name="Picture 3" descr="http://www.strumhollow.com/images/party-decorations/records-printed-2sides.jpg"/>
          <p:cNvPicPr>
            <a:picLocks noChangeAspect="1" noChangeArrowheads="1"/>
          </p:cNvPicPr>
          <p:nvPr/>
        </p:nvPicPr>
        <p:blipFill>
          <a:blip r:embed="rId3" cstate="screen"/>
          <a:srcRect/>
          <a:stretch>
            <a:fillRect/>
          </a:stretch>
        </p:blipFill>
        <p:spPr bwMode="auto">
          <a:xfrm>
            <a:off x="3886200" y="2912163"/>
            <a:ext cx="1828800" cy="1621536"/>
          </a:xfrm>
          <a:prstGeom prst="rect">
            <a:avLst/>
          </a:prstGeom>
          <a:noFill/>
        </p:spPr>
      </p:pic>
      <p:pic>
        <p:nvPicPr>
          <p:cNvPr id="7" name="Picture 7" descr="http://www.do2learn.com/picturecards/images/imageschedule/listentomusic_l.gif"/>
          <p:cNvPicPr>
            <a:picLocks noChangeAspect="1" noChangeArrowheads="1"/>
          </p:cNvPicPr>
          <p:nvPr/>
        </p:nvPicPr>
        <p:blipFill>
          <a:blip r:embed="rId4" cstate="print"/>
          <a:srcRect/>
          <a:stretch>
            <a:fillRect/>
          </a:stretch>
        </p:blipFill>
        <p:spPr bwMode="auto">
          <a:xfrm>
            <a:off x="7010400" y="2988363"/>
            <a:ext cx="1676400" cy="1676400"/>
          </a:xfrm>
          <a:prstGeom prst="rect">
            <a:avLst/>
          </a:prstGeom>
          <a:noFill/>
        </p:spPr>
      </p:pic>
      <p:sp>
        <p:nvSpPr>
          <p:cNvPr id="8" name="右箭头 7"/>
          <p:cNvSpPr/>
          <p:nvPr/>
        </p:nvSpPr>
        <p:spPr>
          <a:xfrm>
            <a:off x="2667000" y="3521763"/>
            <a:ext cx="1219200" cy="3810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5791200" y="3521763"/>
            <a:ext cx="1219200" cy="3810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19908" y="1686867"/>
            <a:ext cx="3288197" cy="106680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0000"/>
              </a:lnSpc>
            </a:pPr>
            <a:r>
              <a:rPr lang="zh-CN" altLang="en-US" sz="2400" b="1" dirty="0" smtClean="0">
                <a:solidFill>
                  <a:schemeClr val="tx1"/>
                </a:solidFill>
                <a:latin typeface="楷体" panose="02010609060101010101" pitchFamily="49" charset="-122"/>
                <a:ea typeface="楷体" panose="02010609060101010101" pitchFamily="49" charset="-122"/>
              </a:rPr>
              <a:t>关键词、偏好、流行性</a:t>
            </a:r>
            <a:endParaRPr lang="en-AU" altLang="zh-CN" sz="2400" b="1" dirty="0" smtClean="0">
              <a:solidFill>
                <a:schemeClr val="tx1"/>
              </a:solidFill>
              <a:latin typeface="楷体" panose="02010609060101010101" pitchFamily="49" charset="-122"/>
              <a:ea typeface="楷体" panose="02010609060101010101" pitchFamily="49" charset="-122"/>
            </a:endParaRPr>
          </a:p>
        </p:txBody>
      </p:sp>
      <p:pic>
        <p:nvPicPr>
          <p:cNvPr id="11" name="Picture 9" descr="http://t3.gstatic.com/images?q=tbn:ANd9GcRvrFXKTFNIQ3Kt8fPlLMprRV487nafZpEgm5yiX7-tg5bznL6EO3Syx0g">
            <a:hlinkClick r:id="rId5"/>
          </p:cNvP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295400" y="2226363"/>
            <a:ext cx="762000" cy="749808"/>
          </a:xfrm>
          <a:prstGeom prst="rect">
            <a:avLst/>
          </a:prstGeom>
          <a:noFill/>
        </p:spPr>
      </p:pic>
      <p:sp>
        <p:nvSpPr>
          <p:cNvPr id="12" name="下箭头 11"/>
          <p:cNvSpPr/>
          <p:nvPr/>
        </p:nvSpPr>
        <p:spPr>
          <a:xfrm>
            <a:off x="3200400" y="2531163"/>
            <a:ext cx="152400" cy="1066800"/>
          </a:xfrm>
          <a:prstGeom prst="downArrow">
            <a:avLst/>
          </a:prstGeom>
          <a:solidFill>
            <a:srgbClr val="FF99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弧形箭头 12"/>
          <p:cNvSpPr/>
          <p:nvPr/>
        </p:nvSpPr>
        <p:spPr>
          <a:xfrm rot="5400000">
            <a:off x="4305300" y="2645463"/>
            <a:ext cx="1447800" cy="4267200"/>
          </a:xfrm>
          <a:prstGeom prst="curvedLeftArrow">
            <a:avLst>
              <a:gd name="adj1" fmla="val 8413"/>
              <a:gd name="adj2" fmla="val 27734"/>
              <a:gd name="adj3" fmla="val 23749"/>
            </a:avLst>
          </a:prstGeom>
          <a:solidFill>
            <a:srgbClr val="FFC000"/>
          </a:solidFill>
          <a:ln>
            <a:solidFill>
              <a:srgbClr val="FFC000"/>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3443908" y="5673904"/>
            <a:ext cx="4694583" cy="457200"/>
          </a:xfrm>
          <a:prstGeom prst="rect">
            <a:avLst/>
          </a:prstGeom>
          <a:no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en-AU" altLang="zh-CN" sz="2400" b="1" dirty="0" smtClean="0">
                <a:solidFill>
                  <a:srgbClr val="FF0000"/>
                </a:solidFill>
                <a:latin typeface="Times New Roman" panose="02020603050405020304" pitchFamily="18" charset="0"/>
                <a:cs typeface="Times New Roman" panose="02020603050405020304" pitchFamily="18" charset="0"/>
              </a:rPr>
              <a:t>Feedback (</a:t>
            </a:r>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排名</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喜欢</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vs. </a:t>
            </a:r>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不喜欢</a:t>
            </a:r>
            <a:r>
              <a:rPr lang="en-AU" altLang="zh-CN" sz="2400" dirty="0" smtClean="0">
                <a:solidFill>
                  <a:srgbClr val="FF0000"/>
                </a:solidFill>
              </a:rPr>
              <a:t>)</a:t>
            </a:r>
          </a:p>
        </p:txBody>
      </p:sp>
      <p:sp>
        <p:nvSpPr>
          <p:cNvPr id="15" name="矩形 14"/>
          <p:cNvSpPr/>
          <p:nvPr/>
        </p:nvSpPr>
        <p:spPr>
          <a:xfrm>
            <a:off x="5715000" y="1941441"/>
            <a:ext cx="1371600" cy="53340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50000"/>
              </a:lnSpc>
            </a:pPr>
            <a:r>
              <a:rPr lang="zh-CN" altLang="en-US" sz="2400" b="1" dirty="0" smtClean="0">
                <a:solidFill>
                  <a:schemeClr val="tx1"/>
                </a:solidFill>
                <a:latin typeface="楷体" panose="02010609060101010101" pitchFamily="49" charset="-122"/>
                <a:ea typeface="楷体" panose="02010609060101010101" pitchFamily="49" charset="-122"/>
              </a:rPr>
              <a:t>排名</a:t>
            </a:r>
            <a:endParaRPr lang="en-AU" altLang="zh-CN" sz="2400" b="1" dirty="0" smtClean="0">
              <a:solidFill>
                <a:schemeClr val="tx1"/>
              </a:solidFill>
              <a:latin typeface="楷体" panose="02010609060101010101" pitchFamily="49" charset="-122"/>
              <a:ea typeface="楷体" panose="02010609060101010101" pitchFamily="49" charset="-122"/>
            </a:endParaRPr>
          </a:p>
        </p:txBody>
      </p:sp>
      <p:sp>
        <p:nvSpPr>
          <p:cNvPr id="16" name="下箭头 15"/>
          <p:cNvSpPr/>
          <p:nvPr/>
        </p:nvSpPr>
        <p:spPr>
          <a:xfrm>
            <a:off x="6324600" y="2531163"/>
            <a:ext cx="152400" cy="1066800"/>
          </a:xfrm>
          <a:prstGeom prst="downArrow">
            <a:avLst/>
          </a:prstGeom>
          <a:solidFill>
            <a:srgbClr val="FF99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4" descr="http://hackdigital.com/wp-content/uploads/2010/12/ihse-music-tag-cloud.png"/>
          <p:cNvPicPr>
            <a:picLocks noChangeAspect="1" noChangeArrowheads="1"/>
          </p:cNvPicPr>
          <p:nvPr/>
        </p:nvPicPr>
        <p:blipFill>
          <a:blip r:embed="rId7" cstate="screen"/>
          <a:srcRect/>
          <a:stretch>
            <a:fillRect/>
          </a:stretch>
        </p:blipFill>
        <p:spPr bwMode="auto">
          <a:xfrm>
            <a:off x="395908" y="4926173"/>
            <a:ext cx="3048000" cy="1504950"/>
          </a:xfrm>
          <a:prstGeom prst="rect">
            <a:avLst/>
          </a:prstGeom>
          <a:noFill/>
        </p:spPr>
      </p:pic>
      <p:sp>
        <p:nvSpPr>
          <p:cNvPr id="18" name="标题 1"/>
          <p:cNvSpPr txBox="1">
            <a:spLocks/>
          </p:cNvSpPr>
          <p:nvPr/>
        </p:nvSpPr>
        <p:spPr>
          <a:xfrm>
            <a:off x="395908" y="858329"/>
            <a:ext cx="8290891"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smtClean="0">
                <a:latin typeface="楷体" panose="02010609060101010101" pitchFamily="49" charset="-122"/>
                <a:ea typeface="楷体" panose="02010609060101010101" pitchFamily="49" charset="-122"/>
                <a:cs typeface="Times New Roman" panose="02020603050405020304" pitchFamily="18" charset="0"/>
              </a:rPr>
              <a:t>音乐推荐</a:t>
            </a:r>
            <a:r>
              <a:rPr lang="en-US" altLang="zh-CN" sz="2800" b="1" dirty="0" smtClean="0">
                <a:latin typeface="楷体" panose="02010609060101010101" pitchFamily="49" charset="-122"/>
                <a:ea typeface="楷体" panose="02010609060101010101" pitchFamily="49" charset="-122"/>
                <a:cs typeface="Times New Roman" panose="02020603050405020304" pitchFamily="18" charset="0"/>
              </a:rPr>
              <a:t>:</a:t>
            </a:r>
            <a:r>
              <a:rPr lang="zh-CN" altLang="en-US" sz="2800" b="1" dirty="0" smtClean="0">
                <a:latin typeface="楷体" panose="02010609060101010101" pitchFamily="49" charset="-122"/>
                <a:ea typeface="楷体" panose="02010609060101010101" pitchFamily="49" charset="-122"/>
                <a:cs typeface="Times New Roman" panose="02020603050405020304" pitchFamily="18" charset="0"/>
              </a:rPr>
              <a:t>根据用户操作行为来推荐</a:t>
            </a:r>
            <a:endParaRPr lang="zh-CN" altLang="en-US" sz="2800" b="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9" name="文本框 18"/>
          <p:cNvSpPr txBox="1"/>
          <p:nvPr/>
        </p:nvSpPr>
        <p:spPr>
          <a:xfrm>
            <a:off x="277086" y="27712"/>
            <a:ext cx="3805383"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推荐算法概述</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40445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FA490B-4614-47BE-A024-EAB7EC141039}"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AA1FFF48-E6B6-4D09-A083-0394F0202530}" type="slidenum">
              <a:rPr lang="zh-CN" altLang="en-US" smtClean="0"/>
              <a:pPr/>
              <a:t>9</a:t>
            </a:fld>
            <a:endParaRPr lang="zh-CN" altLang="en-US"/>
          </a:p>
        </p:txBody>
      </p:sp>
      <p:sp>
        <p:nvSpPr>
          <p:cNvPr id="4" name="页脚占位符 3"/>
          <p:cNvSpPr>
            <a:spLocks noGrp="1"/>
          </p:cNvSpPr>
          <p:nvPr>
            <p:ph type="ftr" sz="quarter" idx="3"/>
          </p:nvPr>
        </p:nvSpPr>
        <p:spPr/>
        <p:txBody>
          <a:bodyPr/>
          <a:lstStyle/>
          <a:p>
            <a:r>
              <a:rPr lang="zh-CN" altLang="en-US" smtClean="0"/>
              <a:t>推荐算法</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358815" y="751622"/>
                <a:ext cx="8407498" cy="1865126"/>
              </a:xfrm>
              <a:prstGeom prst="rect">
                <a:avLst/>
              </a:prstGeom>
            </p:spPr>
            <p:txBody>
              <a:bodyPr wrap="square">
                <a:spAutoFit/>
              </a:bodyPr>
              <a:lstStyle/>
              <a:p>
                <a:pPr indent="648000" algn="just">
                  <a:lnSpc>
                    <a:spcPct val="120000"/>
                  </a:lnSpc>
                </a:pP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词频</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TF)</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表示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词条</a:t>
                </a:r>
                <a14:m>
                  <m:oMath xmlns:m="http://schemas.openxmlformats.org/officeDocument/2006/math">
                    <m:r>
                      <a:rPr lang="zh-CN" altLang="en-US" sz="2400" b="1" i="1">
                        <a:latin typeface="Cambria Math" panose="02040503050406030204" pitchFamily="18" charset="0"/>
                      </a:rPr>
                      <m:t>𝝎</m:t>
                    </m:r>
                  </m:oMath>
                </a14:m>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在文本中出现的</a:t>
                </a:r>
                <a:r>
                  <a:rPr lang="zh-CN" altLang="en-US" sz="2400" b="1" u="sng" dirty="0">
                    <a:latin typeface="Times New Roman" panose="02020603050405020304" pitchFamily="18" charset="0"/>
                    <a:ea typeface="楷体" panose="02010609060101010101" pitchFamily="49" charset="-122"/>
                    <a:cs typeface="Times New Roman" panose="02020603050405020304" pitchFamily="18" charset="0"/>
                  </a:rPr>
                  <a:t>频率</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。这个数字通常会被</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归一化，以</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防止它偏向长的文件。</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indent="457200" algn="just">
                  <a:lnSpc>
                    <a:spcPct val="120000"/>
                  </a:lnSpc>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indent="457200" algn="just">
                  <a:lnSpc>
                    <a:spcPct val="120000"/>
                  </a:lnSpc>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58815" y="751622"/>
                <a:ext cx="8407498" cy="1865126"/>
              </a:xfrm>
              <a:prstGeom prst="rect">
                <a:avLst/>
              </a:prstGeom>
              <a:blipFill rotWithShape="1">
                <a:blip r:embed="rId3"/>
                <a:stretch>
                  <a:fillRect l="-1160" t="-1961" r="-1088"/>
                </a:stretch>
              </a:blipFill>
            </p:spPr>
            <p:txBody>
              <a:bodyPr/>
              <a:lstStyle/>
              <a:p>
                <a:r>
                  <a:rPr lang="zh-CN" altLang="en-US">
                    <a:noFill/>
                  </a:rPr>
                  <a:t> </a:t>
                </a:r>
              </a:p>
            </p:txBody>
          </p:sp>
        </mc:Fallback>
      </mc:AlternateContent>
      <p:sp>
        <p:nvSpPr>
          <p:cNvPr id="6" name="文本框 5"/>
          <p:cNvSpPr txBox="1"/>
          <p:nvPr/>
        </p:nvSpPr>
        <p:spPr>
          <a:xfrm>
            <a:off x="277085" y="27712"/>
            <a:ext cx="7407569"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9.1</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词频</a:t>
            </a: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逆向文件频率</a:t>
            </a: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(TF-IDF)</a:t>
            </a:r>
          </a:p>
        </p:txBody>
      </p:sp>
      <mc:AlternateContent xmlns:mc="http://schemas.openxmlformats.org/markup-compatibility/2006" xmlns:a14="http://schemas.microsoft.com/office/drawing/2010/main">
        <mc:Choice Requires="a14">
          <p:sp>
            <p:nvSpPr>
              <p:cNvPr id="9" name="文本框 8"/>
              <p:cNvSpPr txBox="1"/>
              <p:nvPr/>
            </p:nvSpPr>
            <p:spPr>
              <a:xfrm>
                <a:off x="2179777" y="1765210"/>
                <a:ext cx="5385449" cy="780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𝑻𝑭</m:t>
                          </m:r>
                        </m:e>
                        <m:sub>
                          <m:r>
                            <a:rPr lang="zh-CN" altLang="en-US" sz="2400" b="1" i="1" smtClean="0">
                              <a:latin typeface="Cambria Math" panose="02040503050406030204" pitchFamily="18" charset="0"/>
                            </a:rPr>
                            <m:t>𝝎</m:t>
                          </m:r>
                        </m:sub>
                      </m:sSub>
                      <m:r>
                        <a:rPr lang="en-US" altLang="zh-CN" sz="2400" b="1" i="1" smtClean="0">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zh-CN" altLang="en-US" sz="2400" b="1" i="1">
                              <a:solidFill>
                                <a:schemeClr val="tx1"/>
                              </a:solidFill>
                              <a:latin typeface="Cambria Math" panose="02040503050406030204" pitchFamily="18" charset="0"/>
                            </a:rPr>
                            <m:t>在</m:t>
                          </m:r>
                          <m:r>
                            <a:rPr lang="zh-CN" altLang="en-US" sz="2400" b="1" i="1" smtClean="0">
                              <a:solidFill>
                                <a:schemeClr val="tx1"/>
                              </a:solidFill>
                              <a:latin typeface="Cambria Math" panose="02040503050406030204" pitchFamily="18" charset="0"/>
                            </a:rPr>
                            <m:t>某一</m:t>
                          </m:r>
                          <m:r>
                            <a:rPr lang="zh-CN" altLang="en-US" sz="2400" b="1" i="1">
                              <a:latin typeface="Cambria Math"/>
                            </a:rPr>
                            <m:t>文件</m:t>
                          </m:r>
                          <m:r>
                            <a:rPr lang="zh-CN" altLang="en-US" sz="2400" b="1" i="1">
                              <a:solidFill>
                                <a:schemeClr val="tx1"/>
                              </a:solidFill>
                              <a:latin typeface="Cambria Math" panose="02040503050406030204" pitchFamily="18" charset="0"/>
                            </a:rPr>
                            <m:t>中</m:t>
                          </m:r>
                          <m:r>
                            <a:rPr lang="zh-CN" altLang="en-US" sz="2400" b="1" i="1" smtClean="0">
                              <a:solidFill>
                                <a:schemeClr val="tx1"/>
                              </a:solidFill>
                              <a:latin typeface="Cambria Math" panose="02040503050406030204" pitchFamily="18" charset="0"/>
                            </a:rPr>
                            <m:t>词条</m:t>
                          </m:r>
                          <m:r>
                            <a:rPr lang="zh-CN" altLang="en-US" sz="2400" b="1" i="1" smtClean="0">
                              <a:solidFill>
                                <a:schemeClr val="tx1"/>
                              </a:solidFill>
                              <a:latin typeface="Cambria Math" panose="02040503050406030204" pitchFamily="18" charset="0"/>
                            </a:rPr>
                            <m:t>𝝎</m:t>
                          </m:r>
                          <m:r>
                            <a:rPr lang="zh-CN" altLang="en-US" sz="2400" b="1" i="1">
                              <a:solidFill>
                                <a:schemeClr val="tx1"/>
                              </a:solidFill>
                              <a:latin typeface="Cambria Math" panose="02040503050406030204" pitchFamily="18" charset="0"/>
                            </a:rPr>
                            <m:t>出现</m:t>
                          </m:r>
                          <m:r>
                            <a:rPr lang="zh-CN" altLang="en-US" sz="2400" b="1" i="1" smtClean="0">
                              <a:solidFill>
                                <a:schemeClr val="tx1"/>
                              </a:solidFill>
                              <a:latin typeface="Cambria Math" panose="02040503050406030204" pitchFamily="18" charset="0"/>
                            </a:rPr>
                            <m:t>的</m:t>
                          </m:r>
                          <m:r>
                            <a:rPr lang="zh-CN" altLang="en-US" sz="2400" b="1" i="1">
                              <a:solidFill>
                                <a:schemeClr val="tx1"/>
                              </a:solidFill>
                              <a:latin typeface="Cambria Math" panose="02040503050406030204" pitchFamily="18" charset="0"/>
                            </a:rPr>
                            <m:t>次数</m:t>
                          </m:r>
                        </m:num>
                        <m:den>
                          <m:r>
                            <a:rPr lang="zh-CN" altLang="en-US" sz="2400" b="1" i="1">
                              <a:solidFill>
                                <a:schemeClr val="tx1"/>
                              </a:solidFill>
                              <a:latin typeface="Cambria Math" panose="02040503050406030204" pitchFamily="18" charset="0"/>
                            </a:rPr>
                            <m:t>该</m:t>
                          </m:r>
                          <m:r>
                            <a:rPr lang="zh-CN" altLang="en-US" sz="2400" b="1" i="1">
                              <a:latin typeface="Cambria Math"/>
                            </a:rPr>
                            <m:t>文件</m:t>
                          </m:r>
                          <m:r>
                            <a:rPr lang="zh-CN" altLang="en-US" sz="2400" b="1" i="1" smtClean="0">
                              <a:solidFill>
                                <a:schemeClr val="tx1"/>
                              </a:solidFill>
                              <a:latin typeface="Cambria Math" panose="02040503050406030204" pitchFamily="18" charset="0"/>
                            </a:rPr>
                            <m:t>所有</m:t>
                          </m:r>
                          <m:r>
                            <a:rPr lang="zh-CN" altLang="en-US" sz="2400" b="1" i="1">
                              <a:solidFill>
                                <a:schemeClr val="tx1"/>
                              </a:solidFill>
                              <a:latin typeface="Cambria Math" panose="02040503050406030204" pitchFamily="18" charset="0"/>
                            </a:rPr>
                            <m:t>的</m:t>
                          </m:r>
                          <m:r>
                            <a:rPr lang="zh-CN" altLang="en-US" sz="2400" b="1" i="1" smtClean="0">
                              <a:solidFill>
                                <a:schemeClr val="tx1"/>
                              </a:solidFill>
                              <a:latin typeface="Cambria Math" panose="02040503050406030204" pitchFamily="18" charset="0"/>
                            </a:rPr>
                            <m:t>词条</m:t>
                          </m:r>
                          <m:r>
                            <a:rPr lang="zh-CN" altLang="en-US" sz="2400" b="1" i="1">
                              <a:solidFill>
                                <a:schemeClr val="tx1"/>
                              </a:solidFill>
                              <a:latin typeface="Cambria Math" panose="02040503050406030204" pitchFamily="18" charset="0"/>
                            </a:rPr>
                            <m:t>数目</m:t>
                          </m:r>
                        </m:den>
                      </m:f>
                    </m:oMath>
                  </m:oMathPara>
                </a14:m>
                <a:endParaRPr lang="zh-CN" altLang="en-US" sz="2400" b="1" dirty="0">
                  <a:latin typeface="黑体" panose="02010609060101010101" pitchFamily="49" charset="-122"/>
                  <a:ea typeface="黑体" panose="02010609060101010101" pitchFamily="49"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2179777" y="1765210"/>
                <a:ext cx="5385449" cy="780214"/>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58815" y="2773993"/>
                <a:ext cx="8436647" cy="1822743"/>
              </a:xfrm>
              <a:prstGeom prst="rect">
                <a:avLst/>
              </a:prstGeom>
            </p:spPr>
            <p:txBody>
              <a:bodyPr wrap="square">
                <a:spAutoFit/>
              </a:bodyPr>
              <a:lstStyle/>
              <a:p>
                <a:pPr indent="648000" algn="just">
                  <a:lnSpc>
                    <a:spcPct val="120000"/>
                  </a:lnSpc>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逆向文件频率 </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(IDF) </a:t>
                </a:r>
                <a:r>
                  <a:rPr lang="zh-CN" altLang="en-US" sz="2400" b="1"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：某一特定词语的</a:t>
                </a:r>
                <a:r>
                  <a:rPr lang="en-US" altLang="zh-CN"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IDF</a:t>
                </a:r>
                <a:r>
                  <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，可以由总文件数目除以包含该词语的文件的数目，再将得到的商取对数得到</a:t>
                </a:r>
                <a:r>
                  <a:rPr lang="zh-CN" altLang="en-US" sz="2400" b="1"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。如果</a:t>
                </a:r>
                <a:r>
                  <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包含</a:t>
                </a:r>
                <a:r>
                  <a:rPr lang="zh-CN" altLang="en-US" sz="2400" b="1"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词条</a:t>
                </a:r>
                <a14:m>
                  <m:oMath xmlns:m="http://schemas.openxmlformats.org/officeDocument/2006/math">
                    <m:r>
                      <a:rPr lang="zh-CN" altLang="en-US" sz="2400" b="1"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𝛚</m:t>
                    </m:r>
                  </m:oMath>
                </a14:m>
                <a:r>
                  <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的文档越</a:t>
                </a:r>
                <a:r>
                  <a:rPr lang="zh-CN" altLang="en-US" sz="2400" b="1"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少，</a:t>
                </a:r>
                <a:r>
                  <a:rPr lang="en-US" altLang="zh-CN" sz="2400" b="1"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IDF</a:t>
                </a:r>
                <a:r>
                  <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越</a:t>
                </a:r>
                <a:r>
                  <a:rPr lang="zh-CN" altLang="en-US" sz="2400" b="1"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大，则</a:t>
                </a:r>
                <a:r>
                  <a:rPr lang="zh-CN" altLang="en-US" sz="2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说明词条具有很好的类别区分能力。</a:t>
                </a:r>
                <a:endParaRPr lang="zh-CN" altLang="en-US" sz="2400" b="1" i="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58815" y="2773993"/>
                <a:ext cx="8436647" cy="1822743"/>
              </a:xfrm>
              <a:prstGeom prst="rect">
                <a:avLst/>
              </a:prstGeom>
              <a:blipFill rotWithShape="1">
                <a:blip r:embed="rId5"/>
                <a:stretch>
                  <a:fillRect l="-1156" t="-2007" r="-1084" b="-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2179777" y="4654512"/>
                <a:ext cx="5227906"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𝑰𝑫𝑭</m:t>
                      </m:r>
                      <m:r>
                        <a:rPr lang="en-US" altLang="zh-CN" sz="2400" b="1" i="1" smtClean="0">
                          <a:latin typeface="Cambria Math" panose="02040503050406030204" pitchFamily="18" charset="0"/>
                        </a:rPr>
                        <m:t>=</m:t>
                      </m:r>
                      <m:func>
                        <m:funcPr>
                          <m:ctrlPr>
                            <a:rPr lang="en-US" altLang="zh-CN" sz="2400" b="1" i="1" smtClean="0">
                              <a:latin typeface="Cambria Math" panose="02040503050406030204" pitchFamily="18" charset="0"/>
                            </a:rPr>
                          </m:ctrlPr>
                        </m:funcPr>
                        <m:fName>
                          <m:r>
                            <a:rPr lang="en-US" altLang="zh-CN" sz="2400" b="1" i="0" smtClean="0">
                              <a:latin typeface="Cambria Math" panose="02040503050406030204" pitchFamily="18" charset="0"/>
                            </a:rPr>
                            <m:t>𝐥𝐨𝐠</m:t>
                          </m:r>
                        </m:fName>
                        <m:e>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zh-CN" altLang="en-US" sz="2400" b="1" i="1">
                                      <a:latin typeface="Cambria Math" panose="02040503050406030204" pitchFamily="18" charset="0"/>
                                    </a:rPr>
                                    <m:t>语料库</m:t>
                                  </m:r>
                                  <m:r>
                                    <a:rPr lang="zh-CN" altLang="en-US" sz="2400" b="1" i="1" smtClean="0">
                                      <a:latin typeface="Cambria Math" panose="02040503050406030204" pitchFamily="18" charset="0"/>
                                    </a:rPr>
                                    <m:t>的</m:t>
                                  </m:r>
                                  <m:r>
                                    <a:rPr lang="zh-CN" altLang="en-US" sz="2400" b="1" i="1">
                                      <a:latin typeface="Cambria Math" panose="02040503050406030204" pitchFamily="18" charset="0"/>
                                    </a:rPr>
                                    <m:t>文档</m:t>
                                  </m:r>
                                  <m:r>
                                    <a:rPr lang="zh-CN" altLang="en-US" sz="2400" b="1" i="1" smtClean="0">
                                      <a:latin typeface="Cambria Math" panose="02040503050406030204" pitchFamily="18" charset="0"/>
                                    </a:rPr>
                                    <m:t>总数</m:t>
                                  </m:r>
                                </m:num>
                                <m:den>
                                  <m:r>
                                    <a:rPr lang="zh-CN" altLang="en-US" sz="2400" b="1" i="1">
                                      <a:latin typeface="Cambria Math" panose="02040503050406030204" pitchFamily="18" charset="0"/>
                                    </a:rPr>
                                    <m:t>包含</m:t>
                                  </m:r>
                                  <m:r>
                                    <a:rPr lang="zh-CN" altLang="en-US" sz="2400" b="1" i="1" smtClean="0">
                                      <a:latin typeface="Cambria Math" panose="02040503050406030204" pitchFamily="18" charset="0"/>
                                    </a:rPr>
                                    <m:t>词条</m:t>
                                  </m:r>
                                  <m:r>
                                    <a:rPr lang="zh-CN" altLang="en-US" sz="2400" b="1" i="1" smtClean="0">
                                      <a:latin typeface="Cambria Math" panose="02040503050406030204" pitchFamily="18" charset="0"/>
                                    </a:rPr>
                                    <m:t>𝝎</m:t>
                                  </m:r>
                                  <m:r>
                                    <a:rPr lang="zh-CN" altLang="en-US" sz="2400" b="1" i="1">
                                      <a:latin typeface="Cambria Math" panose="02040503050406030204" pitchFamily="18" charset="0"/>
                                    </a:rPr>
                                    <m:t>的</m:t>
                                  </m:r>
                                  <m:r>
                                    <a:rPr lang="zh-CN" altLang="en-US" sz="2400" b="1" i="1" smtClean="0">
                                      <a:latin typeface="Cambria Math" panose="02040503050406030204" pitchFamily="18" charset="0"/>
                                    </a:rPr>
                                    <m:t>文档</m:t>
                                  </m:r>
                                  <m:r>
                                    <a:rPr lang="zh-CN" altLang="en-US" sz="2400" b="1" i="1">
                                      <a:latin typeface="Cambria Math" panose="02040503050406030204" pitchFamily="18" charset="0"/>
                                    </a:rPr>
                                    <m:t>数</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den>
                              </m:f>
                            </m:e>
                          </m:d>
                        </m:e>
                      </m:func>
                    </m:oMath>
                  </m:oMathPara>
                </a14:m>
                <a:endParaRPr lang="zh-CN" altLang="en-US" sz="2400" b="1" dirty="0">
                  <a:latin typeface="黑体" panose="02010609060101010101" pitchFamily="49" charset="-122"/>
                  <a:ea typeface="黑体" panose="02010609060101010101" pitchFamily="49"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2179777" y="4654512"/>
                <a:ext cx="5227906" cy="829843"/>
              </a:xfrm>
              <a:prstGeom prst="rect">
                <a:avLst/>
              </a:prstGeom>
              <a:blipFill rotWithShape="1">
                <a:blip r:embed="rId6"/>
                <a:stretch>
                  <a:fillRect/>
                </a:stretch>
              </a:blipFill>
            </p:spPr>
            <p:txBody>
              <a:bodyPr/>
              <a:lstStyle/>
              <a:p>
                <a:r>
                  <a:rPr lang="zh-CN" altLang="en-US">
                    <a:noFill/>
                  </a:rPr>
                  <a:t> </a:t>
                </a:r>
              </a:p>
            </p:txBody>
          </p:sp>
        </mc:Fallback>
      </mc:AlternateContent>
      <p:sp>
        <p:nvSpPr>
          <p:cNvPr id="13" name="矩形 12"/>
          <p:cNvSpPr/>
          <p:nvPr/>
        </p:nvSpPr>
        <p:spPr>
          <a:xfrm>
            <a:off x="358815" y="5581059"/>
            <a:ext cx="8336446" cy="795667"/>
          </a:xfrm>
          <a:prstGeom prst="rect">
            <a:avLst/>
          </a:prstGeom>
        </p:spPr>
        <p:txBody>
          <a:bodyPr wrap="square">
            <a:spAutoFit/>
          </a:bodyPr>
          <a:lstStyle/>
          <a:p>
            <a:pPr algn="just">
              <a:lnSpc>
                <a:spcPct val="120000"/>
              </a:lnSpc>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注：如果</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该词语不在语料库中，就会导致分母为零，因此一般情况下</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使用</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u="sng" dirty="0" smtClean="0">
                <a:latin typeface="Times New Roman" panose="02020603050405020304" pitchFamily="18" charset="0"/>
                <a:ea typeface="楷体" panose="02010609060101010101" pitchFamily="49" charset="-122"/>
                <a:cs typeface="Times New Roman" panose="02020603050405020304" pitchFamily="18" charset="0"/>
              </a:rPr>
              <a:t>IDF</a:t>
            </a:r>
            <a:r>
              <a:rPr lang="zh-CN" altLang="en-US" sz="2000" b="1" u="sng" dirty="0" smtClean="0">
                <a:latin typeface="Times New Roman" panose="02020603050405020304" pitchFamily="18" charset="0"/>
                <a:ea typeface="楷体" panose="02010609060101010101" pitchFamily="49" charset="-122"/>
                <a:cs typeface="Times New Roman" panose="02020603050405020304" pitchFamily="18" charset="0"/>
              </a:rPr>
              <a:t>越小，词条越分散。</a:t>
            </a:r>
            <a:endParaRPr lang="zh-CN" altLang="en-US" sz="2000" b="1" u="sng"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4056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3998</TotalTime>
  <Words>2723</Words>
  <Application>Microsoft Office PowerPoint</Application>
  <PresentationFormat>全屏显示(4:3)</PresentationFormat>
  <Paragraphs>457</Paragraphs>
  <Slides>40</Slides>
  <Notes>11</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2</vt:i4>
      </vt:variant>
      <vt:variant>
        <vt:lpstr>幻灯片标题</vt:lpstr>
      </vt:variant>
      <vt:variant>
        <vt:i4>40</vt:i4>
      </vt:variant>
    </vt:vector>
  </HeadingPairs>
  <TitlesOfParts>
    <vt:vector size="59" baseType="lpstr">
      <vt:lpstr>Bebas</vt:lpstr>
      <vt:lpstr>等线</vt:lpstr>
      <vt:lpstr>等线 Light</vt:lpstr>
      <vt:lpstr>黑体</vt:lpstr>
      <vt:lpstr>华文新魏</vt:lpstr>
      <vt:lpstr>楷体</vt:lpstr>
      <vt:lpstr>宋体</vt:lpstr>
      <vt:lpstr>微软雅黑</vt:lpstr>
      <vt:lpstr>Arial</vt:lpstr>
      <vt:lpstr>Calibri</vt:lpstr>
      <vt:lpstr>Cambria Math</vt:lpstr>
      <vt:lpstr>Courier New</vt:lpstr>
      <vt:lpstr>Times New Roman</vt:lpstr>
      <vt:lpstr>Wingdings</vt:lpstr>
      <vt:lpstr>自定义设计方案</vt:lpstr>
      <vt:lpstr>2_自定义设计方案</vt:lpstr>
      <vt:lpstr>3_自定义设计方案</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703</cp:revision>
  <dcterms:created xsi:type="dcterms:W3CDTF">2020-07-29T00:32:30Z</dcterms:created>
  <dcterms:modified xsi:type="dcterms:W3CDTF">2021-07-26T13:16:54Z</dcterms:modified>
</cp:coreProperties>
</file>